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49"/>
  </p:notesMasterIdLst>
  <p:handoutMasterIdLst>
    <p:handoutMasterId r:id="rId50"/>
  </p:handoutMasterIdLst>
  <p:sldIdLst>
    <p:sldId id="257" r:id="rId2"/>
    <p:sldId id="319" r:id="rId3"/>
    <p:sldId id="314" r:id="rId4"/>
    <p:sldId id="315" r:id="rId5"/>
    <p:sldId id="316" r:id="rId6"/>
    <p:sldId id="317" r:id="rId7"/>
    <p:sldId id="318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12" r:id="rId18"/>
    <p:sldId id="329" r:id="rId19"/>
    <p:sldId id="330" r:id="rId20"/>
    <p:sldId id="295" r:id="rId21"/>
    <p:sldId id="265" r:id="rId22"/>
    <p:sldId id="308" r:id="rId23"/>
    <p:sldId id="283" r:id="rId24"/>
    <p:sldId id="267" r:id="rId25"/>
    <p:sldId id="310" r:id="rId26"/>
    <p:sldId id="332" r:id="rId27"/>
    <p:sldId id="331" r:id="rId28"/>
    <p:sldId id="263" r:id="rId29"/>
    <p:sldId id="282" r:id="rId30"/>
    <p:sldId id="333" r:id="rId31"/>
    <p:sldId id="281" r:id="rId32"/>
    <p:sldId id="334" r:id="rId33"/>
    <p:sldId id="266" r:id="rId34"/>
    <p:sldId id="274" r:id="rId35"/>
    <p:sldId id="297" r:id="rId36"/>
    <p:sldId id="285" r:id="rId37"/>
    <p:sldId id="286" r:id="rId38"/>
    <p:sldId id="287" r:id="rId39"/>
    <p:sldId id="288" r:id="rId40"/>
    <p:sldId id="261" r:id="rId41"/>
    <p:sldId id="336" r:id="rId42"/>
    <p:sldId id="289" r:id="rId43"/>
    <p:sldId id="276" r:id="rId44"/>
    <p:sldId id="335" r:id="rId45"/>
    <p:sldId id="259" r:id="rId46"/>
    <p:sldId id="290" r:id="rId47"/>
    <p:sldId id="292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292929"/>
    <a:srgbClr val="FF9900"/>
    <a:srgbClr val="FF66CC"/>
    <a:srgbClr val="00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30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0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 i="1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i="1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000" i="1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 i="1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3D12FC9-5FAF-4883-8D47-4B346BC83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6388100" y="8748713"/>
            <a:ext cx="401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algn="r" eaLnBrk="0" hangingPunct="0"/>
            <a:fld id="{C0006996-BCBD-4E81-BB6D-5144C91A951E}" type="slidenum">
              <a:rPr lang="en-US" sz="1400"/>
              <a:pPr algn="r" eaLnBrk="0" hangingPunct="0"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899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00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 i="1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4C18DAEB-0B9B-400A-BA52-2BAB8479B2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506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6388100" y="8748713"/>
            <a:ext cx="401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algn="r" eaLnBrk="0" hangingPunct="0"/>
            <a:fld id="{70C71985-80C0-41E6-A664-25BF410AEA3E}" type="slidenum">
              <a:rPr lang="en-US" sz="1400"/>
              <a:pPr algn="r" eaLnBrk="0" hangingPunct="0"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37510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570D7-0752-490A-8A37-AEC7011307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7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6CD75-C9AD-4346-8311-63C6C5B50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2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BD9A8-BEE0-4C93-A77C-FE7FDF90D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1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A7459-69BE-41F7-B52B-B807B80470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68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0E28D-F21B-4CE8-A98F-AFD45454D4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67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DF3BC-593D-4362-82F9-771C3EE37D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19E13-E0C8-4E09-A532-57E206CC6A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6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8474D4-B383-4BBA-8E56-855171A97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7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F3F45-FF7C-4F4A-A47D-BD7377B192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9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35C62E-DC01-4C3B-BEFB-849ECA932F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3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74898-C15E-4C22-B7CD-7ABFC01C1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1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E2A03-82C5-49DA-BB5E-5BAE27CC71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55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96C65-AF9E-43FF-AF4F-67FA6CBA07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5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A88A0-C1A7-4C3D-84EE-A17C9B014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8915941-435C-48BB-8DE3-D586E86F8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ml/ComputeAverage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armstrong.edu/liang/cpp3e/html/ComputeAverage.html" TargetMode="External"/><Relationship Id="rId4" Type="http://schemas.openxmlformats.org/officeDocument/2006/relationships/hyperlink" Target="exe/ComputeAverage.ba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1ED3810-D608-499B-A844-F4D5AAB5DE42}" type="slidenum">
              <a:rPr lang="en-US" smtClean="0"/>
              <a:pPr eaLnBrk="1" hangingPunct="1"/>
              <a:t>1</a:t>
            </a:fld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0165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u="sng" dirty="0" smtClean="0">
                <a:solidFill>
                  <a:srgbClr val="0000FF"/>
                </a:solidFill>
              </a:rPr>
              <a:t>The following topics will be covered in this chapter: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Input and output using cin and </a:t>
            </a:r>
            <a:r>
              <a:rPr lang="en-US" sz="2800" dirty="0" err="1" smtClean="0"/>
              <a:t>cout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Variables (identifiers)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Types and constants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Assignment, arithmetic operations, and arithmetic expressions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Operators and precedence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Shortcut, increment, and decrement operators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Built-in functions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Input and output using cin and </a:t>
            </a:r>
            <a:r>
              <a:rPr lang="en-US" sz="2800" dirty="0" err="1" smtClean="0"/>
              <a:t>cout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Comments in programs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  <p:sp>
        <p:nvSpPr>
          <p:cNvPr id="2052" name="Rectangle 16"/>
          <p:cNvSpPr>
            <a:spLocks noChangeArrowheads="1"/>
          </p:cNvSpPr>
          <p:nvPr/>
        </p:nvSpPr>
        <p:spPr bwMode="auto">
          <a:xfrm>
            <a:off x="0" y="0"/>
            <a:ext cx="8763000" cy="86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sz="3600" b="1" u="sng" dirty="0">
                <a:solidFill>
                  <a:srgbClr val="0000FF"/>
                </a:solidFill>
                <a:latin typeface="Times New Roman" pitchFamily="18" charset="0"/>
              </a:rPr>
              <a:t>Chapters </a:t>
            </a:r>
            <a:r>
              <a:rPr lang="en-US" sz="3600" b="1" u="sng" dirty="0" smtClean="0">
                <a:solidFill>
                  <a:srgbClr val="0000FF"/>
                </a:solidFill>
                <a:latin typeface="Times New Roman" pitchFamily="18" charset="0"/>
              </a:rPr>
              <a:t>2:  Elementary Programming</a:t>
            </a:r>
            <a:endParaRPr lang="en-US" sz="3600" b="1" u="sng" dirty="0">
              <a:solidFill>
                <a:srgbClr val="0000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D9F26EB-9230-4BBC-BD68-D6FE0E58DD56}" type="slidenum">
              <a:rPr lang="en-US" smtClean="0"/>
              <a:pPr eaLnBrk="1" hangingPunct="1"/>
              <a:t>10</a:t>
            </a:fld>
            <a:endParaRPr lang="en-US" smtClean="0"/>
          </a:p>
        </p:txBody>
      </p:sp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280988" y="5143500"/>
            <a:ext cx="8367712" cy="1014413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 &lt;&lt; “This will \</a:t>
            </a:r>
          </a:p>
          <a:p>
            <a:pPr eaLnBrk="1" hangingPunct="1"/>
            <a:r>
              <a:rPr lang="en-US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continue on same line.” ;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0" y="3302000"/>
            <a:ext cx="91440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u="sng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Connecting S</a:t>
            </a:r>
            <a:r>
              <a:rPr lang="en-US" sz="2800" b="1" u="sng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trings</a:t>
            </a:r>
            <a:endParaRPr lang="en-US" sz="2800" b="1" u="sng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600" kern="0" dirty="0">
                <a:latin typeface="Times New Roman" pitchFamily="18" charset="0"/>
                <a:cs typeface="Times New Roman" pitchFamily="18" charset="0"/>
              </a:rPr>
              <a:t>The backslash (\) can be used at end of a line to indicate that a string constant to continue with next line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600" kern="0" dirty="0">
                <a:latin typeface="Times New Roman" pitchFamily="18" charset="0"/>
                <a:cs typeface="Times New Roman" pitchFamily="18" charset="0"/>
              </a:rPr>
              <a:t>The following two statements are equivalent: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79400" y="6273800"/>
            <a:ext cx="8356600" cy="5842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 &lt;&lt; “This will continue on same line.” ;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u="sng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Strings</a:t>
            </a:r>
          </a:p>
          <a:p>
            <a:pPr marL="342900" indent="-34290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600" kern="0" dirty="0">
                <a:latin typeface="Times New Roman" pitchFamily="18" charset="0"/>
                <a:cs typeface="Times New Roman" pitchFamily="18" charset="0"/>
              </a:rPr>
              <a:t>In the statement below, “Hello” is referred to as a </a:t>
            </a:r>
            <a:r>
              <a:rPr lang="en-US" sz="2600" b="1" u="sng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string</a:t>
            </a:r>
            <a:r>
              <a:rPr lang="en-US" sz="2600" kern="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600" kern="0" dirty="0">
                <a:latin typeface="Times New Roman" pitchFamily="18" charset="0"/>
                <a:cs typeface="Times New Roman" pitchFamily="18" charset="0"/>
              </a:rPr>
              <a:t>					 </a:t>
            </a:r>
            <a:r>
              <a:rPr lang="en-US" sz="26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 &lt;&lt; “Hello”; </a:t>
            </a:r>
          </a:p>
          <a:p>
            <a:pPr marL="334963" indent="-334963" eaLnBrk="0" hangingPunct="0">
              <a:spcBef>
                <a:spcPts val="700"/>
              </a:spcBef>
              <a:buClr>
                <a:srgbClr val="222222"/>
              </a:buClr>
              <a:buSzPct val="100000"/>
              <a:buFont typeface="Arial" pitchFamily="34" charset="0"/>
              <a:buChar char="•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/>
            </a:pPr>
            <a:r>
              <a:rPr lang="en-US" sz="2600" b="1" kern="0" dirty="0">
                <a:solidFill>
                  <a:srgbClr val="0000FF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String</a:t>
            </a:r>
            <a:r>
              <a:rPr lang="en-US" sz="2600" b="1" kern="0" dirty="0">
                <a:solidFill>
                  <a:srgbClr val="222222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:</a:t>
            </a:r>
            <a:r>
              <a:rPr lang="en-US" sz="2600" kern="0" dirty="0">
                <a:solidFill>
                  <a:srgbClr val="222222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 Any combination of letters, numbers, and special characters enclosed in double quotes (a delimiter)‏</a:t>
            </a:r>
          </a:p>
          <a:p>
            <a:pPr marL="334963" indent="-334963" eaLnBrk="0" hangingPunct="0">
              <a:spcBef>
                <a:spcPts val="700"/>
              </a:spcBef>
              <a:buClr>
                <a:srgbClr val="222222"/>
              </a:buClr>
              <a:buSzPct val="100000"/>
              <a:buFont typeface="Arial" pitchFamily="34" charset="0"/>
              <a:buChar char="•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/>
            </a:pPr>
            <a:r>
              <a:rPr lang="en-US" sz="2600" b="1" kern="0" dirty="0">
                <a:solidFill>
                  <a:srgbClr val="0000FF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Delimiter</a:t>
            </a:r>
            <a:r>
              <a:rPr lang="en-US" sz="2600" b="1" kern="0" dirty="0">
                <a:solidFill>
                  <a:srgbClr val="222222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: </a:t>
            </a:r>
            <a:r>
              <a:rPr lang="en-US" sz="2600" kern="0" dirty="0">
                <a:solidFill>
                  <a:srgbClr val="222222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 A symbol that marks the beginning and ending </a:t>
            </a:r>
            <a:r>
              <a:rPr lang="en-US" sz="2800" kern="0" dirty="0">
                <a:solidFill>
                  <a:srgbClr val="222222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of a string, but is not part of the string.</a:t>
            </a:r>
          </a:p>
        </p:txBody>
      </p:sp>
    </p:spTree>
    <p:extLst>
      <p:ext uri="{BB962C8B-B14F-4D97-AF65-F5344CB8AC3E}">
        <p14:creationId xmlns:p14="http://schemas.microsoft.com/office/powerpoint/2010/main" val="11503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BEE8926-D750-4BDB-AE80-1391AE5EB665}" type="slidenum">
              <a:rPr lang="en-US" smtClean="0"/>
              <a:pPr eaLnBrk="1" hangingPunct="1"/>
              <a:t>11</a:t>
            </a:fld>
            <a:endParaRPr lang="en-US" dirty="0" smtClean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Program Output using </a:t>
            </a:r>
            <a:r>
              <a:rPr lang="en-US" sz="2800" b="1" i="1" u="sng" dirty="0" err="1" smtClean="0">
                <a:solidFill>
                  <a:srgbClr val="FF0000"/>
                </a:solidFill>
              </a:rPr>
              <a:t>cout</a:t>
            </a:r>
            <a:r>
              <a:rPr lang="en-US" sz="2800" b="1" i="1" u="sng" dirty="0" smtClean="0">
                <a:solidFill>
                  <a:srgbClr val="0000FF"/>
                </a:solidFill>
              </a:rPr>
              <a:t> (continued)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04874"/>
            <a:ext cx="9144000" cy="595312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C++ does not automatically advance the display to the next line after using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“line feed” is created by using either of the following: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endl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endline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\n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\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used to start an “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escape sequence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 and 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for “newline”).  Must be inside quotes.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“John Doe” &lt;&lt;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endl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;      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// Displayed on the first line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“123 Main Street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\n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”;     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// Displayed on the second line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MyCity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VA” &lt;&lt; “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\n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”;     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// Displayed on the third line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 “Phone: 123-456-7890” ;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// Displayed on the fourth line</a:t>
            </a:r>
            <a:endParaRPr lang="en-US" sz="2400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0F2C45-8D72-4D78-BE67-816C2E54D418}" type="slidenum">
              <a:rPr lang="en-US" smtClean="0"/>
              <a:pPr eaLnBrk="1" hangingPunct="1"/>
              <a:t>12</a:t>
            </a:fld>
            <a:endParaRPr lang="en-US" smtClean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Escape Sequences</a:t>
            </a:r>
            <a:endParaRPr lang="en-US" sz="2800" b="1" i="1" u="sng" dirty="0" smtClean="0">
              <a:solidFill>
                <a:srgbClr val="0000FF"/>
              </a:solidFill>
            </a:endParaRP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0"/>
            <a:ext cx="6775450" cy="622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1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29D67B-AEE6-4E9A-86AF-92010349C248}" type="slidenum">
              <a:rPr lang="en-US" smtClean="0"/>
              <a:pPr eaLnBrk="1" hangingPunct="1"/>
              <a:t>13</a:t>
            </a:fld>
            <a:endParaRPr lang="en-US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Escape Sequences (continued)</a:t>
            </a:r>
            <a:endParaRPr lang="en-US" sz="2800" b="1" i="1" u="sng" dirty="0" smtClean="0">
              <a:solidFill>
                <a:srgbClr val="0000FF"/>
              </a:solidFill>
            </a:endParaRP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25"/>
            <a:ext cx="72771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43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6712BC-F2A4-4983-9F76-67574401E5CD}" type="slidenum">
              <a:rPr lang="en-US" smtClean="0"/>
              <a:pPr eaLnBrk="1" hangingPunct="1"/>
              <a:t>14</a:t>
            </a:fld>
            <a:endParaRPr lang="en-US" dirty="0" smtClean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Escape Sequences</a:t>
            </a:r>
            <a:endParaRPr lang="en-US" sz="2800" b="1" i="1" u="sng" dirty="0" smtClean="0">
              <a:solidFill>
                <a:srgbClr val="0000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3200" b="1" u="sng" kern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32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 What is displayed in each case below?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 = 2;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 = 3;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4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x </a:t>
            </a:r>
            <a:r>
              <a:rPr lang="en-US" sz="24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&lt;&lt; </a:t>
            </a:r>
            <a:r>
              <a:rPr 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 &lt;&lt; </a:t>
            </a:r>
            <a:r>
              <a:rPr lang="en-US" sz="24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endl</a:t>
            </a:r>
            <a:r>
              <a:rPr lang="en-US" sz="24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4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x &lt;&lt; “\n” &lt;&lt; y “\n</a:t>
            </a:r>
            <a:r>
              <a:rPr lang="en-US" sz="24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”;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4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x &lt;&lt; “\t” &lt;&lt; y </a:t>
            </a:r>
            <a:endParaRPr lang="en-US" sz="2400" b="1" kern="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4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&lt;&lt; </a:t>
            </a:r>
            <a:r>
              <a:rPr 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“\n” &lt;&lt; y &lt;&lt; “\t” &lt;&lt; x &lt;&lt; “\n</a:t>
            </a:r>
            <a:r>
              <a:rPr lang="en-US" sz="24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”;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4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“x\\y &lt; y\\x” &lt;&lt; </a:t>
            </a:r>
            <a:r>
              <a:rPr lang="en-US" sz="24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endl</a:t>
            </a:r>
            <a:r>
              <a:rPr lang="en-US" sz="24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US" sz="2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4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“\”What\’re you doing\?\””;</a:t>
            </a:r>
          </a:p>
        </p:txBody>
      </p:sp>
      <p:sp>
        <p:nvSpPr>
          <p:cNvPr id="2" name="Rectangle 1"/>
          <p:cNvSpPr/>
          <p:nvPr/>
        </p:nvSpPr>
        <p:spPr>
          <a:xfrm>
            <a:off x="5988486" y="1319768"/>
            <a:ext cx="1598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kern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Results: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8771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433201D-6017-4C66-8387-A2FCB06C7CD0}" type="slidenum">
              <a:rPr lang="en-US" smtClean="0"/>
              <a:pPr eaLnBrk="1" hangingPunct="1"/>
              <a:t>15</a:t>
            </a:fld>
            <a:endParaRPr lang="en-US" smtClean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Program Input using </a:t>
            </a:r>
            <a:r>
              <a:rPr lang="en-US" sz="2800" b="1" i="1" u="sng" dirty="0" smtClean="0">
                <a:solidFill>
                  <a:srgbClr val="FF0000"/>
                </a:solidFill>
              </a:rPr>
              <a:t>cin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60400"/>
            <a:ext cx="9144000" cy="5740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referred to as an “object” in C++.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an input object that receives data from a standard input display device, such as the keyboard.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will always use 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 input information from the keyboard.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Form: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  &gt;&gt;  value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referred to as the </a:t>
            </a:r>
            <a:r>
              <a:rPr lang="en-US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“extraction operator”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				</a:t>
            </a: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“Please enter the value of x: ”;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				cin &gt;&gt; x;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509" name="Group 7"/>
          <p:cNvGrpSpPr>
            <a:grpSpLocks/>
          </p:cNvGrpSpPr>
          <p:nvPr/>
        </p:nvGrpSpPr>
        <p:grpSpPr bwMode="auto">
          <a:xfrm flipH="1">
            <a:off x="2565400" y="5803900"/>
            <a:ext cx="914400" cy="482600"/>
            <a:chOff x="838200" y="5524500"/>
            <a:chExt cx="1714500" cy="609600"/>
          </a:xfrm>
        </p:grpSpPr>
        <p:sp>
          <p:nvSpPr>
            <p:cNvPr id="6" name="Arc 5"/>
            <p:cNvSpPr/>
            <p:nvPr/>
          </p:nvSpPr>
          <p:spPr bwMode="auto">
            <a:xfrm rot="10800000">
              <a:off x="850106" y="5524500"/>
              <a:ext cx="1702594" cy="609600"/>
            </a:xfrm>
            <a:prstGeom prst="arc">
              <a:avLst/>
            </a:prstGeom>
            <a:noFill/>
            <a:ln w="38100" cap="flat" cmpd="sng" algn="ctr">
              <a:solidFill>
                <a:srgbClr val="FF3300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  <p:sp>
          <p:nvSpPr>
            <p:cNvPr id="7" name="Arc 6"/>
            <p:cNvSpPr/>
            <p:nvPr/>
          </p:nvSpPr>
          <p:spPr bwMode="auto">
            <a:xfrm rot="10800000" flipH="1">
              <a:off x="838200" y="5524500"/>
              <a:ext cx="1702594" cy="609600"/>
            </a:xfrm>
            <a:prstGeom prst="arc">
              <a:avLst/>
            </a:prstGeom>
            <a:noFill/>
            <a:ln w="38100" cap="flat" cmpd="sng" algn="ctr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</p:grpSp>
      <p:sp>
        <p:nvSpPr>
          <p:cNvPr id="21510" name="TextBox 8"/>
          <p:cNvSpPr txBox="1">
            <a:spLocks noChangeArrowheads="1"/>
          </p:cNvSpPr>
          <p:nvPr/>
        </p:nvSpPr>
        <p:spPr bwMode="auto">
          <a:xfrm>
            <a:off x="1498600" y="6396038"/>
            <a:ext cx="5786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Receive the value for x from the keyboard</a:t>
            </a:r>
          </a:p>
        </p:txBody>
      </p:sp>
    </p:spTree>
    <p:extLst>
      <p:ext uri="{BB962C8B-B14F-4D97-AF65-F5344CB8AC3E}">
        <p14:creationId xmlns:p14="http://schemas.microsoft.com/office/powerpoint/2010/main" val="18553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5B28239-8B9E-4102-BEF5-D2DFC78ABF44}" type="slidenum">
              <a:rPr lang="en-US" smtClean="0"/>
              <a:pPr eaLnBrk="1" hangingPunct="1"/>
              <a:t>16</a:t>
            </a:fld>
            <a:endParaRPr lang="en-US" smtClean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FF0000"/>
                </a:solidFill>
              </a:rPr>
              <a:t>Examples:  Program Input using </a:t>
            </a:r>
            <a:r>
              <a:rPr lang="en-US" sz="2800" b="1" i="1" u="sng" dirty="0" smtClean="0">
                <a:solidFill>
                  <a:srgbClr val="FF0000"/>
                </a:solidFill>
              </a:rPr>
              <a:t>cin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800100"/>
            <a:ext cx="5435600" cy="1943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“Please enter x:  ”;</a:t>
            </a:r>
          </a:p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 &gt;&gt; x;</a:t>
            </a:r>
          </a:p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“Please enter y:  ”;</a:t>
            </a:r>
          </a:p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 &gt;&gt; y;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0" y="3009900"/>
            <a:ext cx="5435600" cy="14605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“Please enter x and y:  ”;</a:t>
            </a:r>
          </a:p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 &gt;&gt; x;</a:t>
            </a:r>
          </a:p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 &gt;&gt; y;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4591050"/>
            <a:ext cx="5435600" cy="958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“Please enter x and y:  ”;</a:t>
            </a:r>
          </a:p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 &gt;&gt; x &gt;&gt; y;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6000750"/>
            <a:ext cx="4686300" cy="5270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cin &gt;&gt; “Please enter x” &gt;&gt; x;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6388100" y="6007100"/>
            <a:ext cx="14478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800" b="1" i="1" kern="0" dirty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Invalid</a:t>
            </a:r>
          </a:p>
        </p:txBody>
      </p:sp>
      <p:cxnSp>
        <p:nvCxnSpPr>
          <p:cNvPr id="22537" name="Straight Arrow Connector 16"/>
          <p:cNvCxnSpPr>
            <a:cxnSpLocks noChangeShapeType="1"/>
          </p:cNvCxnSpPr>
          <p:nvPr/>
        </p:nvCxnSpPr>
        <p:spPr bwMode="auto">
          <a:xfrm rot="10800000" flipV="1">
            <a:off x="4864100" y="6299200"/>
            <a:ext cx="1422400" cy="127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arrow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6007100" y="800100"/>
            <a:ext cx="3136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Note</a:t>
            </a: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 Multiple inputs should be separated by </a:t>
            </a:r>
            <a:r>
              <a:rPr lang="en-US" sz="2800" b="1" i="1" u="sng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white spaces</a:t>
            </a: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 White spaces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Carriage </a:t>
            </a:r>
            <a:r>
              <a:rPr lang="en-US" sz="28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returns </a:t>
            </a: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(Enter Key)</a:t>
            </a:r>
          </a:p>
        </p:txBody>
      </p:sp>
    </p:spTree>
    <p:extLst>
      <p:ext uri="{BB962C8B-B14F-4D97-AF65-F5344CB8AC3E}">
        <p14:creationId xmlns:p14="http://schemas.microsoft.com/office/powerpoint/2010/main" val="91413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0775"/>
            <a:ext cx="6845300" cy="435722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31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248400" y="0"/>
            <a:ext cx="2895600" cy="476250"/>
          </a:xfrm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470A7DA0-4523-49B5-882E-7704E3B67A89}" type="slidenum">
              <a:rPr lang="en-US" altLang="en-US" sz="1400"/>
              <a:pPr algn="r"/>
              <a:t>17</a:t>
            </a:fld>
            <a:endParaRPr lang="en-US" altLang="en-US" sz="1400" dirty="0"/>
          </a:p>
        </p:txBody>
      </p:sp>
      <p:sp useBgFill="1"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00100"/>
          </a:xfrm>
        </p:spPr>
        <p:txBody>
          <a:bodyPr anchor="t" anchorCtr="0"/>
          <a:lstStyle/>
          <a:p>
            <a:r>
              <a:rPr lang="en-US" altLang="en-US" sz="2800" b="1" u="sng" dirty="0" smtClean="0">
                <a:solidFill>
                  <a:srgbClr val="0000FF"/>
                </a:solidFill>
              </a:rPr>
              <a:t>Example:  Reading Multiple Inputs in One Statement</a:t>
            </a:r>
            <a:r>
              <a:rPr lang="en-US" altLang="en-US" sz="3200" b="1" dirty="0" smtClean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53956" name="AutoShape 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267994" y="6221413"/>
            <a:ext cx="2727325" cy="560387"/>
          </a:xfrm>
          <a:prstGeom prst="actionButtonBlank">
            <a:avLst/>
          </a:prstGeom>
          <a:solidFill>
            <a:schemeClr val="tx1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2400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ComputeAverage</a:t>
            </a: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3317" name="AutoShape 5">
            <a:hlinkClick r:id="rId4" action="ppaction://program" highlightClick="1"/>
          </p:cNvPr>
          <p:cNvSpPr>
            <a:spLocks noChangeArrowheads="1"/>
          </p:cNvSpPr>
          <p:nvPr/>
        </p:nvSpPr>
        <p:spPr bwMode="auto">
          <a:xfrm>
            <a:off x="7263606" y="6221413"/>
            <a:ext cx="1803400" cy="533400"/>
          </a:xfrm>
          <a:prstGeom prst="actionButtonBlank">
            <a:avLst/>
          </a:prstGeom>
          <a:solidFill>
            <a:srgbClr val="38A1BA"/>
          </a:solidFill>
          <a:ln>
            <a:noFill/>
          </a:ln>
          <a:effectLst>
            <a:prstShdw prst="shdw17" dist="17961" dir="2700000">
              <a:srgbClr val="226170"/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400">
                <a:latin typeface="Book Antiqua" pitchFamily="18" charset="0"/>
              </a:rPr>
              <a:t>Run</a:t>
            </a:r>
            <a:endParaRPr lang="en-US" altLang="en-US" sz="2400"/>
          </a:p>
        </p:txBody>
      </p:sp>
      <p:sp>
        <p:nvSpPr>
          <p:cNvPr id="13318" name="AutoShape 7">
            <a:hlinkClick r:id="rId5" highlightClick="1"/>
          </p:cNvPr>
          <p:cNvSpPr>
            <a:spLocks noChangeArrowheads="1"/>
          </p:cNvSpPr>
          <p:nvPr/>
        </p:nvSpPr>
        <p:spPr bwMode="auto">
          <a:xfrm>
            <a:off x="3653631" y="6183313"/>
            <a:ext cx="468313" cy="576262"/>
          </a:xfrm>
          <a:prstGeom prst="actionButtonDocumen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0" y="615434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 the example below, the user enters 3 numbers and the average is calculated.  Run the program separating the 3 inputs by:</a:t>
            </a:r>
          </a:p>
          <a:p>
            <a:r>
              <a:rPr lang="en-US" sz="24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 1)  Spaces      2)  Tabs      3)  Carriage returns     4)  Commas</a:t>
            </a:r>
          </a:p>
          <a:p>
            <a:r>
              <a:rPr lang="en-US" sz="24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Did all cases work correctly?</a:t>
            </a:r>
          </a:p>
        </p:txBody>
      </p:sp>
      <p:sp>
        <p:nvSpPr>
          <p:cNvPr id="9" name="Rectangle 8"/>
          <p:cNvSpPr/>
          <p:nvPr/>
        </p:nvSpPr>
        <p:spPr>
          <a:xfrm>
            <a:off x="7029451" y="2438400"/>
            <a:ext cx="21145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Note</a:t>
            </a:r>
            <a:r>
              <a:rPr lang="en-US" sz="20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 The online program that executes this code will not accept tabs between the values.  It would work fine if compiled using </a:t>
            </a:r>
            <a:r>
              <a:rPr lang="en-US" sz="2000" b="1" kern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DevC</a:t>
            </a:r>
            <a:r>
              <a:rPr lang="en-US" sz="2000" b="1" kern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++.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4594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F87452F-1973-4D41-A0A5-C5F746869979}" type="slidenum">
              <a:rPr lang="en-US" smtClean="0"/>
              <a:pPr eaLnBrk="1" hangingPunct="1"/>
              <a:t>18</a:t>
            </a:fld>
            <a:endParaRPr lang="en-US" smtClean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smtClean="0">
                <a:solidFill>
                  <a:srgbClr val="0000FF"/>
                </a:solidFill>
              </a:rPr>
              <a:t>Adding comments to programs</a:t>
            </a:r>
            <a:endParaRPr lang="en-US" sz="2800" b="1" i="1" u="sng" smtClean="0">
              <a:solidFill>
                <a:srgbClr val="0000FF"/>
              </a:solidFill>
            </a:endParaRP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71500"/>
            <a:ext cx="9144000" cy="6070600"/>
          </a:xfrm>
        </p:spPr>
        <p:txBody>
          <a:bodyPr/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Comments: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Explanatory remarks in the source code added by the programmer 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Line comment: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Begins with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and continues to the end of the line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 comment can be on a line by itself, or at the end of a line of code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 comment cannot be longer than one line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</a:pPr>
            <a:r>
              <a:rPr lang="en-US" sz="2400" b="1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</a:pPr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// Homework Problem 4-1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</a:pP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#include &lt;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iostream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       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//library needed to use cin and </a:t>
            </a:r>
            <a:r>
              <a:rPr lang="en-US" sz="2400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endParaRPr lang="en-US" sz="2400" b="1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</a:pP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main()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</a:pP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</a:pP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double Q = -1.6022E-19;            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//charge on electron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F3AA374-E53A-4E6C-B443-51C538FAFDB0}" type="slidenum">
              <a:rPr lang="en-US" smtClean="0"/>
              <a:pPr eaLnBrk="1" hangingPunct="1"/>
              <a:t>19</a:t>
            </a:fld>
            <a:endParaRPr lang="en-US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smtClean="0">
                <a:solidFill>
                  <a:srgbClr val="0000FF"/>
                </a:solidFill>
              </a:rPr>
              <a:t>Adding comments to programs (continued)</a:t>
            </a:r>
            <a:endParaRPr lang="en-US" sz="2800" b="1" i="1" u="sng" smtClean="0">
              <a:solidFill>
                <a:srgbClr val="0000FF"/>
              </a:solidFill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60400"/>
            <a:ext cx="9144000" cy="6197600"/>
          </a:xfrm>
        </p:spPr>
        <p:txBody>
          <a:bodyPr/>
          <a:lstStyle/>
          <a:p>
            <a:pPr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Block comments: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Span across two or more lines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Begin with 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ends with 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Useful for:</a:t>
            </a:r>
          </a:p>
          <a:p>
            <a:pPr lvl="2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Sections with many comments, such as problem background or logos</a:t>
            </a:r>
          </a:p>
          <a:p>
            <a:pPr lvl="2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Temporarily “commenting out” a section of a program while you debug it.</a:t>
            </a:r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lvl="1">
              <a:buFont typeface="Courier New" pitchFamily="49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/* This is a block comment that</a:t>
            </a:r>
          </a:p>
          <a:p>
            <a:pPr lvl="1">
              <a:buFont typeface="Courier New" pitchFamily="49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	spans </a:t>
            </a:r>
          </a:p>
          <a:p>
            <a:pPr lvl="1">
              <a:buFont typeface="Courier New" pitchFamily="49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	across three lines */</a:t>
            </a:r>
          </a:p>
        </p:txBody>
      </p:sp>
    </p:spTree>
    <p:extLst>
      <p:ext uri="{BB962C8B-B14F-4D97-AF65-F5344CB8AC3E}">
        <p14:creationId xmlns:p14="http://schemas.microsoft.com/office/powerpoint/2010/main" val="8981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1ED3810-D608-499B-A844-F4D5AAB5DE42}" type="slidenum">
              <a:rPr lang="en-US" smtClean="0"/>
              <a:pPr eaLnBrk="1" hangingPunct="1"/>
              <a:t>2</a:t>
            </a:fld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59817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u="sng" dirty="0" smtClean="0">
                <a:solidFill>
                  <a:srgbClr val="0000FF"/>
                </a:solidFill>
              </a:rPr>
              <a:t>Tracing the execution of sequential programs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Our initial programs will execute a sequence of instructions.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It is useful to trace through a program and see how instructions are executed in order,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Variables are initialized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Values are assigned.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Values are calculated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Inputs are read from the keyboard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Outputs are send to the monitor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 smtClean="0"/>
              <a:t>Etc</a:t>
            </a:r>
            <a:r>
              <a:rPr lang="en-US" dirty="0" smtClean="0"/>
              <a:t>,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Consider the program on the following slides where the area of a circle is calculated for a fixed radius.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474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30703D2-6B84-4946-ACC3-DBB5C1A898B9}" type="slidenum">
              <a:rPr lang="en-US" smtClean="0"/>
              <a:pPr eaLnBrk="1" hangingPunct="1"/>
              <a:t>20</a:t>
            </a:fld>
            <a:endParaRPr lang="en-US" smtClean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5334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Identifiers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6900"/>
            <a:ext cx="9144000" cy="1270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A variable name is referred to as an </a:t>
            </a:r>
            <a:r>
              <a:rPr lang="en-US" sz="2400" b="1" i="1" u="sng" dirty="0" smtClean="0">
                <a:solidFill>
                  <a:srgbClr val="0000FF"/>
                </a:solidFill>
              </a:rPr>
              <a:t>identifier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Must declare all variable names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List name and type.   </a:t>
            </a:r>
            <a:r>
              <a:rPr lang="en-US" sz="2400" u="sng" dirty="0" smtClean="0">
                <a:solidFill>
                  <a:srgbClr val="FF0000"/>
                </a:solidFill>
              </a:rPr>
              <a:t>Example</a:t>
            </a:r>
            <a:r>
              <a:rPr lang="en-US" sz="2400" dirty="0" smtClean="0">
                <a:solidFill>
                  <a:srgbClr val="FF0000"/>
                </a:solidFill>
              </a:rPr>
              <a:t>:  double Volume;  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0" y="188595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Identifier Names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0" y="2511425"/>
            <a:ext cx="91440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letters, numbers, and underscores only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character must be letter or an underscore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Other characters may be letters (a-z, A-Z), _,  or digits 0-9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 use C++ keywords (reserved words – see next page)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 have blanks within identifiers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400" kern="0" dirty="0" smtClean="0">
                <a:latin typeface="+mn-lt"/>
                <a:cs typeface="+mn-cs"/>
              </a:rPr>
              <a:t>It </a:t>
            </a:r>
            <a:r>
              <a:rPr lang="en-US" sz="2400" dirty="0" smtClean="0"/>
              <a:t>is a good idea to keep length to 31 characters although longer names are possible (older compiler restriction)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descriptive names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Example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:  Use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</a:rPr>
              <a:t>Area_Of_Circle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instead of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</a:rPr>
              <a:t>x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Right Brace 17"/>
          <p:cNvSpPr/>
          <p:nvPr/>
        </p:nvSpPr>
        <p:spPr bwMode="auto">
          <a:xfrm rot="5400000">
            <a:off x="5476874" y="1543051"/>
            <a:ext cx="266700" cy="914400"/>
          </a:xfrm>
          <a:prstGeom prst="rightBrac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6605587" y="1490662"/>
            <a:ext cx="295274" cy="1066801"/>
          </a:xfrm>
          <a:prstGeom prst="rightBrac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20558" y="214895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type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39708" y="2168009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Identifier name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1ABD1C7-D0F5-4AF2-B8F6-85BD5BDCFDBB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91600" cy="685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Keywords</a:t>
            </a:r>
            <a:r>
              <a:rPr lang="en-US" sz="2800" dirty="0" smtClean="0">
                <a:solidFill>
                  <a:srgbClr val="0000FF"/>
                </a:solidFill>
              </a:rPr>
              <a:t> – From Appendix A in the textbook</a:t>
            </a:r>
            <a:endParaRPr lang="en-US" sz="2800" b="1" u="sng" dirty="0" smtClean="0">
              <a:solidFill>
                <a:srgbClr val="0000FF"/>
              </a:solidFill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71500"/>
            <a:ext cx="9144000" cy="13335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Invalid names for identifiers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Reserved words with special meaning to C++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Note:  You are only responsible for knowing keywords corresponding to instructions that we have used up until the time of a test.</a:t>
            </a:r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2" cstate="print"/>
          <a:srcRect l="5833" t="14551" r="9444"/>
          <a:stretch>
            <a:fillRect/>
          </a:stretch>
        </p:blipFill>
        <p:spPr bwMode="auto">
          <a:xfrm>
            <a:off x="190499" y="2120900"/>
            <a:ext cx="8783073" cy="47371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E6CB406-7E4C-4C5F-B130-4DDD5183F61D}" type="slidenum">
              <a:rPr lang="en-US" smtClean="0"/>
              <a:pPr eaLnBrk="1" hangingPunct="1"/>
              <a:t>22</a:t>
            </a:fld>
            <a:endParaRPr lang="en-US" dirty="0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Class Exercise</a:t>
            </a:r>
            <a:r>
              <a:rPr lang="en-US" sz="2800" dirty="0" smtClean="0">
                <a:solidFill>
                  <a:srgbClr val="0000FF"/>
                </a:solidFill>
              </a:rPr>
              <a:t> – Circle the invalid identifiers below</a:t>
            </a:r>
            <a:endParaRPr lang="en-US" sz="2800" b="1" u="sng" dirty="0" smtClean="0">
              <a:solidFill>
                <a:srgbClr val="0000FF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63600"/>
            <a:ext cx="4521200" cy="59944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  <a:latin typeface="Times New Roman" pitchFamily="18" charset="0"/>
              </a:rPr>
              <a:t>Invalid_Name</a:t>
            </a: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Time-Out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3rd_Quarter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XXXXXXXXXXXXXX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EGR  125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125EGR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EGR125-D01B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  <a:latin typeface="Times New Roman" pitchFamily="18" charset="0"/>
              </a:rPr>
              <a:t>Voltage_Across_Resistor</a:t>
            </a: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  <a:latin typeface="Times New Roman" pitchFamily="18" charset="0"/>
              </a:rPr>
              <a:t>One_Plus_One_Is_Three</a:t>
            </a: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triple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double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3200" dirty="0" smtClean="0"/>
              <a:t>   </a:t>
            </a:r>
            <a:endParaRPr lang="en-US" sz="32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787900" y="863600"/>
            <a:ext cx="4356100" cy="59944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Integer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dot.com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  <a:latin typeface="Times New Roman" pitchFamily="18" charset="0"/>
              </a:rPr>
              <a:t>doubletime</a:t>
            </a: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  <a:latin typeface="Times New Roman" pitchFamily="18" charset="0"/>
              </a:rPr>
              <a:t>DevC</a:t>
            </a: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++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_A_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sym typeface="Symbol"/>
              </a:rPr>
              <a:t>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sym typeface="Symbol"/>
              </a:rPr>
              <a:t>	Alpha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sym typeface="Symbol"/>
              </a:rPr>
              <a:t>	float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sym typeface="Symbol"/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  <a:latin typeface="Times New Roman" pitchFamily="18" charset="0"/>
                <a:sym typeface="Symbol"/>
              </a:rPr>
              <a:t>tax_return</a:t>
            </a:r>
            <a:endParaRPr lang="en-US" sz="2800" b="1" dirty="0" smtClean="0">
              <a:solidFill>
                <a:srgbClr val="FF3300"/>
              </a:solidFill>
              <a:latin typeface="Times New Roman" pitchFamily="18" charset="0"/>
              <a:sym typeface="Symbol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sym typeface="Symbol"/>
              </a:rPr>
              <a:t>	long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sym typeface="Symbol"/>
              </a:rPr>
              <a:t>	not  so  long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  <a:sym typeface="Symbol"/>
              </a:rPr>
              <a:t>	</a:t>
            </a: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3200" dirty="0" smtClean="0"/>
              <a:t>  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66DC743-9B97-42CB-A14B-A2763DF898D6}" type="slidenum">
              <a:rPr lang="en-US" smtClean="0"/>
              <a:pPr eaLnBrk="1" hangingPunct="1"/>
              <a:t>23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6096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Declaring Variables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71500"/>
            <a:ext cx="8801100" cy="32385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All variables MUST be declared.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List name and data type.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Data types include </a:t>
            </a:r>
            <a:r>
              <a:rPr lang="en-US" sz="2800" dirty="0" err="1" smtClean="0">
                <a:solidFill>
                  <a:srgbClr val="0000FF"/>
                </a:solidFill>
              </a:rPr>
              <a:t>int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00FF"/>
                </a:solidFill>
              </a:rPr>
              <a:t>float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00FF"/>
                </a:solidFill>
              </a:rPr>
              <a:t>double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0000FF"/>
                </a:solidFill>
              </a:rPr>
              <a:t>char</a:t>
            </a:r>
            <a:r>
              <a:rPr lang="en-US" sz="2800" dirty="0" smtClean="0"/>
              <a:t>, … (more details later)   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Variables of same type may be declared in same statement (separate by comma).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Causes C++ compiler to know size of space to be reserved for storing variable’s value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203200" y="3924300"/>
            <a:ext cx="8153400" cy="27432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400" b="1" u="sng" dirty="0">
                <a:solidFill>
                  <a:srgbClr val="FF3300"/>
                </a:solidFill>
              </a:rPr>
              <a:t>Examples</a:t>
            </a:r>
            <a:r>
              <a:rPr lang="en-US" sz="2400" b="1" dirty="0" smtClean="0">
                <a:solidFill>
                  <a:srgbClr val="FF3300"/>
                </a:solidFill>
              </a:rPr>
              <a:t>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 err="1" smtClean="0">
                <a:solidFill>
                  <a:srgbClr val="FF3300"/>
                </a:solidFill>
              </a:rPr>
              <a:t>int</a:t>
            </a:r>
            <a:r>
              <a:rPr lang="en-US" sz="2400" b="1" dirty="0" smtClean="0">
                <a:solidFill>
                  <a:srgbClr val="FF3300"/>
                </a:solidFill>
              </a:rPr>
              <a:t> A;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 err="1">
                <a:solidFill>
                  <a:srgbClr val="FF3300"/>
                </a:solidFill>
              </a:rPr>
              <a:t>i</a:t>
            </a:r>
            <a:r>
              <a:rPr lang="en-US" sz="2400" b="1" dirty="0" err="1" smtClean="0">
                <a:solidFill>
                  <a:srgbClr val="FF3300"/>
                </a:solidFill>
              </a:rPr>
              <a:t>nt</a:t>
            </a:r>
            <a:r>
              <a:rPr lang="en-US" sz="2400" b="1" dirty="0" smtClean="0">
                <a:solidFill>
                  <a:srgbClr val="FF3300"/>
                </a:solidFill>
              </a:rPr>
              <a:t> X, Y, Z;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3300"/>
                </a:solidFill>
              </a:rPr>
              <a:t>f</a:t>
            </a:r>
            <a:r>
              <a:rPr lang="en-US" sz="2400" b="1" dirty="0" smtClean="0">
                <a:solidFill>
                  <a:srgbClr val="FF3300"/>
                </a:solidFill>
              </a:rPr>
              <a:t>loat area, volume;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rgbClr val="FF3300"/>
                </a:solidFill>
              </a:rPr>
              <a:t>double slope, maximum;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3300"/>
                </a:solidFill>
              </a:rPr>
              <a:t>c</a:t>
            </a:r>
            <a:r>
              <a:rPr lang="en-US" sz="2400" b="1" dirty="0" smtClean="0">
                <a:solidFill>
                  <a:srgbClr val="FF3300"/>
                </a:solidFill>
              </a:rPr>
              <a:t>har </a:t>
            </a:r>
            <a:r>
              <a:rPr lang="en-US" sz="2400" b="1" dirty="0" err="1" smtClean="0">
                <a:solidFill>
                  <a:srgbClr val="FF3300"/>
                </a:solidFill>
              </a:rPr>
              <a:t>Middle_Initial</a:t>
            </a:r>
            <a:r>
              <a:rPr lang="en-US" sz="2400" b="1" dirty="0" smtClean="0">
                <a:solidFill>
                  <a:srgbClr val="FF3300"/>
                </a:solidFill>
              </a:rPr>
              <a:t>, </a:t>
            </a:r>
            <a:r>
              <a:rPr lang="en-US" sz="2400" b="1" dirty="0" err="1" smtClean="0">
                <a:solidFill>
                  <a:srgbClr val="FF3300"/>
                </a:solidFill>
              </a:rPr>
              <a:t>Letter_Grade</a:t>
            </a:r>
            <a:r>
              <a:rPr lang="en-US" sz="2400" b="1" dirty="0" smtClean="0">
                <a:solidFill>
                  <a:srgbClr val="FF3300"/>
                </a:solidFill>
              </a:rPr>
              <a:t>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F65D628-C7A4-418B-AE17-3565E3ACA859}" type="slidenum">
              <a:rPr lang="en-US" smtClean="0"/>
              <a:pPr eaLnBrk="1" hangingPunct="1"/>
              <a:t>24</a:t>
            </a:fld>
            <a:endParaRPr lang="en-US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431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Assignment Statements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1143000"/>
          </a:xfrm>
        </p:spPr>
        <p:txBody>
          <a:bodyPr/>
          <a:lstStyle/>
          <a:p>
            <a:pPr eaLnBrk="1" hangingPunct="1"/>
            <a:endParaRPr lang="en-US" sz="2000" smtClean="0"/>
          </a:p>
          <a:p>
            <a:pPr eaLnBrk="1" hangingPunct="1"/>
            <a:endParaRPr lang="en-US" sz="2000" smtClean="0"/>
          </a:p>
          <a:p>
            <a:pPr eaLnBrk="1" hangingPunct="1"/>
            <a:endParaRPr lang="en-US" sz="2000" smtClean="0"/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388938" y="539750"/>
            <a:ext cx="69540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dirty="0" smtClean="0">
                <a:latin typeface="Times New Roman" pitchFamily="18" charset="0"/>
              </a:rPr>
              <a:t>Form:  </a:t>
            </a:r>
            <a:r>
              <a:rPr lang="en-US" sz="2800" b="1" i="1" dirty="0" err="1" smtClean="0">
                <a:solidFill>
                  <a:srgbClr val="0000FF"/>
                </a:solidFill>
                <a:latin typeface="Times New Roman" pitchFamily="18" charset="0"/>
              </a:rPr>
              <a:t>variable_name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= value or expression;</a:t>
            </a:r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0" y="1155700"/>
            <a:ext cx="91440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SzPct val="75000"/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</a:rPr>
              <a:t>Single variable </a:t>
            </a:r>
            <a:r>
              <a:rPr lang="en-US" sz="2800" dirty="0">
                <a:latin typeface="Times New Roman" pitchFamily="18" charset="0"/>
              </a:rPr>
              <a:t>name MUST appear on left</a:t>
            </a:r>
          </a:p>
          <a:p>
            <a:pPr marL="342900" indent="-342900">
              <a:spcBef>
                <a:spcPct val="20000"/>
              </a:spcBef>
              <a:buSzPct val="75000"/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</a:rPr>
              <a:t>Equal sign </a:t>
            </a:r>
            <a:r>
              <a:rPr lang="en-US" sz="2800" dirty="0" smtClean="0">
                <a:latin typeface="Times New Roman" pitchFamily="18" charset="0"/>
              </a:rPr>
              <a:t>is called the </a:t>
            </a:r>
            <a:r>
              <a:rPr lang="en-US" sz="2800" b="1" i="1" dirty="0">
                <a:latin typeface="Times New Roman" pitchFamily="18" charset="0"/>
              </a:rPr>
              <a:t>assignment </a:t>
            </a:r>
            <a:r>
              <a:rPr lang="en-US" sz="2800" b="1" i="1" dirty="0" smtClean="0">
                <a:latin typeface="Times New Roman" pitchFamily="18" charset="0"/>
              </a:rPr>
              <a:t>operator</a:t>
            </a:r>
          </a:p>
          <a:p>
            <a:pPr marL="342900" indent="-342900">
              <a:spcBef>
                <a:spcPct val="20000"/>
              </a:spcBef>
              <a:buSzPct val="75000"/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</a:rPr>
              <a:t>Be careful:       </a:t>
            </a:r>
            <a:r>
              <a:rPr lang="en-US" sz="2800" b="1" dirty="0">
                <a:latin typeface="Times New Roman" pitchFamily="18" charset="0"/>
              </a:rPr>
              <a:t>=</a:t>
            </a:r>
            <a:r>
              <a:rPr lang="en-US" sz="2800" dirty="0">
                <a:latin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</a:rPr>
              <a:t>  does </a:t>
            </a:r>
            <a:r>
              <a:rPr lang="en-US" sz="2800" dirty="0">
                <a:latin typeface="Times New Roman" pitchFamily="18" charset="0"/>
              </a:rPr>
              <a:t>NOT mean </a:t>
            </a:r>
            <a:r>
              <a:rPr lang="en-US" sz="2800" dirty="0" smtClean="0">
                <a:latin typeface="Times New Roman" pitchFamily="18" charset="0"/>
              </a:rPr>
              <a:t>“equal”</a:t>
            </a:r>
            <a:endParaRPr lang="en-US" sz="28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SzPct val="75000"/>
              <a:buFont typeface="Arial" pitchFamily="34" charset="0"/>
              <a:buChar char="•"/>
            </a:pPr>
            <a:r>
              <a:rPr lang="en-US" sz="2800" b="1" u="sng" dirty="0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800" b="1" dirty="0">
                <a:solidFill>
                  <a:srgbClr val="FF3300"/>
                </a:solidFill>
                <a:latin typeface="Times New Roman" pitchFamily="18" charset="0"/>
              </a:rPr>
              <a:t>:</a:t>
            </a:r>
            <a:r>
              <a:rPr lang="en-US" sz="2800" dirty="0">
                <a:latin typeface="Times New Roman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x = x + 2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;</a:t>
            </a:r>
            <a:r>
              <a:rPr lang="en-US" sz="2800" dirty="0">
                <a:latin typeface="Times New Roman" pitchFamily="18" charset="0"/>
              </a:rPr>
              <a:t>   means    </a:t>
            </a:r>
            <a:r>
              <a:rPr lang="en-US" sz="2800" b="1" dirty="0" err="1">
                <a:latin typeface="Times New Roman" pitchFamily="18" charset="0"/>
              </a:rPr>
              <a:t>x</a:t>
            </a:r>
            <a:r>
              <a:rPr lang="en-US" sz="2800" b="1" baseline="-25000" dirty="0" err="1">
                <a:latin typeface="Times New Roman" pitchFamily="18" charset="0"/>
              </a:rPr>
              <a:t>new</a:t>
            </a:r>
            <a:r>
              <a:rPr lang="en-US" sz="2800" b="1" dirty="0">
                <a:latin typeface="Times New Roman" pitchFamily="18" charset="0"/>
              </a:rPr>
              <a:t> = </a:t>
            </a:r>
            <a:r>
              <a:rPr lang="en-US" sz="2800" b="1" dirty="0" err="1">
                <a:latin typeface="Times New Roman" pitchFamily="18" charset="0"/>
              </a:rPr>
              <a:t>x</a:t>
            </a:r>
            <a:r>
              <a:rPr lang="en-US" sz="2800" b="1" baseline="-25000" dirty="0" err="1">
                <a:latin typeface="Times New Roman" pitchFamily="18" charset="0"/>
              </a:rPr>
              <a:t>old</a:t>
            </a:r>
            <a:r>
              <a:rPr lang="en-US" sz="2800" b="1" dirty="0">
                <a:latin typeface="Times New Roman" pitchFamily="18" charset="0"/>
              </a:rPr>
              <a:t> + </a:t>
            </a:r>
            <a:r>
              <a:rPr lang="en-US" sz="2800" b="1" dirty="0" smtClean="0">
                <a:latin typeface="Times New Roman" pitchFamily="18" charset="0"/>
              </a:rPr>
              <a:t>2;</a:t>
            </a:r>
            <a:r>
              <a:rPr lang="en-US" sz="3600" b="1" dirty="0" smtClean="0">
                <a:latin typeface="Times New Roman" pitchFamily="18" charset="0"/>
              </a:rPr>
              <a:t> 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77800" y="3479800"/>
            <a:ext cx="4635500" cy="33782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800" b="1" u="sng" dirty="0" smtClean="0">
                <a:solidFill>
                  <a:srgbClr val="FF3300"/>
                </a:solidFill>
              </a:rPr>
              <a:t>Example</a:t>
            </a:r>
            <a:r>
              <a:rPr lang="en-US" sz="2800" b="1" dirty="0" smtClean="0">
                <a:solidFill>
                  <a:srgbClr val="FF3300"/>
                </a:solidFill>
              </a:rPr>
              <a:t>: 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</a:rPr>
              <a:t>	x = 4;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</a:rPr>
              <a:t>	x = x + 3;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</a:rPr>
              <a:t>cout</a:t>
            </a:r>
            <a:r>
              <a:rPr lang="en-US" sz="2800" b="1" dirty="0" smtClean="0">
                <a:solidFill>
                  <a:srgbClr val="FF3300"/>
                </a:solidFill>
              </a:rPr>
              <a:t> &lt;&lt; x 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0000FF"/>
                </a:solidFill>
              </a:rPr>
              <a:t>// What value is displayed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0000FF"/>
                </a:solidFill>
              </a:rPr>
              <a:t> for x?  __________</a:t>
            </a:r>
            <a:r>
              <a:rPr lang="en-US" sz="3200" dirty="0" smtClean="0">
                <a:solidFill>
                  <a:srgbClr val="0000FF"/>
                </a:solidFill>
              </a:rPr>
              <a:t>   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19700" y="3479800"/>
            <a:ext cx="3924300" cy="33782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</a:rPr>
              <a:t>Why would the equation below be incorrect in a math class?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</a:rPr>
              <a:t>	     x = x + 2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E6CB406-7E4C-4C5F-B130-4DDD5183F61D}" type="slidenum">
              <a:rPr lang="en-US" smtClean="0"/>
              <a:pPr eaLnBrk="1" hangingPunct="1"/>
              <a:t>25</a:t>
            </a:fld>
            <a:endParaRPr lang="en-US" dirty="0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271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Class Exercise</a:t>
            </a:r>
            <a:r>
              <a:rPr lang="en-US" sz="2800" dirty="0" smtClean="0">
                <a:solidFill>
                  <a:srgbClr val="0000FF"/>
                </a:solidFill>
              </a:rPr>
              <a:t> – Circle the invalid assignments below.  Rewrite them correctly.</a:t>
            </a:r>
            <a:endParaRPr lang="en-US" sz="2800" b="1" u="sng" dirty="0" smtClean="0">
              <a:solidFill>
                <a:srgbClr val="0000FF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1257300"/>
            <a:ext cx="9144000" cy="56007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double x , y;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  <a:latin typeface="Times New Roman" pitchFamily="18" charset="0"/>
              </a:rPr>
              <a:t>int</a:t>
            </a: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 A, B, C;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x = 1.23;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2.4 = y;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A = B + C;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A + B = C;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A = A;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A = A-4;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A = A*A +(A-1)/A;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2 = A;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A + 2 = A;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endParaRPr lang="en-US" sz="2800" b="1" dirty="0" smtClean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3200" dirty="0" smtClean="0"/>
              <a:t>  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F65D628-C7A4-418B-AE17-3565E3ACA859}" type="slidenum">
              <a:rPr lang="en-US" smtClean="0"/>
              <a:pPr eaLnBrk="1" hangingPunct="1"/>
              <a:t>26</a:t>
            </a:fld>
            <a:endParaRPr lang="en-US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431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Declaring variables and assigning values</a:t>
            </a:r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0" y="4953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SzPct val="75000"/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</a:rPr>
              <a:t>Variables can be declared and values can be assigned to the variables in separate statements or in combined statements.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2908300"/>
            <a:ext cx="3048000" cy="33782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</a:rPr>
              <a:t>int</a:t>
            </a:r>
            <a:r>
              <a:rPr lang="en-US" sz="2800" b="1" dirty="0" smtClean="0">
                <a:solidFill>
                  <a:srgbClr val="FF3300"/>
                </a:solidFill>
              </a:rPr>
              <a:t> A;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FF3300"/>
                </a:solidFill>
              </a:rPr>
              <a:t>	</a:t>
            </a:r>
            <a:r>
              <a:rPr lang="en-US" sz="2800" b="1" dirty="0" smtClean="0">
                <a:solidFill>
                  <a:srgbClr val="FF3300"/>
                </a:solidFill>
              </a:rPr>
              <a:t>A = 3;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FF3300"/>
                </a:solidFill>
              </a:rPr>
              <a:t>	</a:t>
            </a:r>
            <a:r>
              <a:rPr lang="en-US" sz="2800" b="1" dirty="0" smtClean="0">
                <a:solidFill>
                  <a:srgbClr val="FF3300"/>
                </a:solidFill>
              </a:rPr>
              <a:t>double x, y, z;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</a:rPr>
              <a:t>	x = 15.2;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FF3300"/>
                </a:solidFill>
              </a:rPr>
              <a:t>	</a:t>
            </a:r>
            <a:r>
              <a:rPr lang="en-US" sz="2800" b="1" dirty="0" smtClean="0">
                <a:solidFill>
                  <a:srgbClr val="FF3300"/>
                </a:solidFill>
              </a:rPr>
              <a:t>y = -2.5;</a:t>
            </a:r>
            <a:r>
              <a:rPr lang="en-US" sz="3200" dirty="0" smtClean="0">
                <a:solidFill>
                  <a:srgbClr val="0000FF"/>
                </a:solidFill>
              </a:rPr>
              <a:t>  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63900" y="2908300"/>
            <a:ext cx="5676900" cy="12573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 smtClean="0">
                <a:solidFill>
                  <a:srgbClr val="FF3300"/>
                </a:solidFill>
              </a:rPr>
              <a:t>	</a:t>
            </a:r>
            <a:r>
              <a:rPr lang="en-US" sz="2800" b="1" dirty="0" err="1" smtClean="0">
                <a:solidFill>
                  <a:srgbClr val="FF3300"/>
                </a:solidFill>
              </a:rPr>
              <a:t>int</a:t>
            </a:r>
            <a:r>
              <a:rPr lang="en-US" sz="2800" b="1" dirty="0" smtClean="0">
                <a:solidFill>
                  <a:srgbClr val="FF3300"/>
                </a:solidFill>
              </a:rPr>
              <a:t> A = </a:t>
            </a:r>
            <a:r>
              <a:rPr lang="en-US" sz="2800" b="1" dirty="0">
                <a:solidFill>
                  <a:srgbClr val="FF3300"/>
                </a:solidFill>
              </a:rPr>
              <a:t>3;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FF3300"/>
                </a:solidFill>
              </a:rPr>
              <a:t>	double </a:t>
            </a:r>
            <a:r>
              <a:rPr lang="en-US" sz="2800" b="1" dirty="0" smtClean="0">
                <a:solidFill>
                  <a:srgbClr val="FF3300"/>
                </a:solidFill>
              </a:rPr>
              <a:t>x = 15.2, y =  </a:t>
            </a:r>
            <a:r>
              <a:rPr lang="en-US" sz="2800" b="1" dirty="0">
                <a:solidFill>
                  <a:srgbClr val="FF3300"/>
                </a:solidFill>
              </a:rPr>
              <a:t>-</a:t>
            </a:r>
            <a:r>
              <a:rPr lang="en-US" sz="2800" b="1" dirty="0" smtClean="0">
                <a:solidFill>
                  <a:srgbClr val="FF3300"/>
                </a:solidFill>
              </a:rPr>
              <a:t>2.5, z;</a:t>
            </a:r>
            <a:r>
              <a:rPr lang="en-US" sz="3200" dirty="0" smtClean="0">
                <a:solidFill>
                  <a:srgbClr val="0000FF"/>
                </a:solidFill>
              </a:rPr>
              <a:t>  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56833"/>
            <a:ext cx="87720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b="1" u="sng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800" b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The instructions in the two boxes below are equivalent.</a:t>
            </a:r>
            <a:endParaRPr lang="en-US" sz="28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E6CB406-7E4C-4C5F-B130-4DDD5183F61D}" type="slidenum">
              <a:rPr lang="en-US" smtClean="0"/>
              <a:pPr eaLnBrk="1" hangingPunct="1"/>
              <a:t>27</a:t>
            </a:fld>
            <a:endParaRPr lang="en-US" dirty="0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636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Class Exercise (Declaring and assigning)</a:t>
            </a:r>
            <a:r>
              <a:rPr lang="en-US" sz="2800" dirty="0" smtClean="0">
                <a:solidFill>
                  <a:srgbClr val="0000FF"/>
                </a:solidFill>
              </a:rPr>
              <a:t> – Write expressions for each part below.</a:t>
            </a:r>
            <a:endParaRPr lang="en-US" sz="2800" b="1" u="sng" dirty="0" smtClean="0">
              <a:solidFill>
                <a:srgbClr val="0000FF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1092200"/>
            <a:ext cx="9144000" cy="17272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	Declare two integer variables named Max and Min (in a single statement)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400" b="1" u="sng" dirty="0" smtClean="0">
                <a:solidFill>
                  <a:srgbClr val="FF3300"/>
                </a:solidFill>
                <a:latin typeface="Times New Roman" pitchFamily="18" charset="0"/>
              </a:rPr>
              <a:t>Answer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:  </a:t>
            </a:r>
            <a:endParaRPr lang="en-US" sz="28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971800"/>
            <a:ext cx="9144000" cy="16129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	Declare a variable for a real number named </a:t>
            </a:r>
            <a:r>
              <a:rPr lang="en-US" sz="2400" b="1" dirty="0" err="1" smtClean="0">
                <a:solidFill>
                  <a:srgbClr val="FF3300"/>
                </a:solidFill>
                <a:latin typeface="Times New Roman" pitchFamily="18" charset="0"/>
              </a:rPr>
              <a:t>mass_density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 and assign it a value of 3650.0 (in a single statement)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400" b="1" u="sng" dirty="0" smtClean="0">
                <a:solidFill>
                  <a:srgbClr val="FF3300"/>
                </a:solidFill>
                <a:latin typeface="Times New Roman" pitchFamily="18" charset="0"/>
              </a:rPr>
              <a:t>Answer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:  </a:t>
            </a:r>
            <a:endParaRPr lang="en-US" sz="2800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4965700"/>
            <a:ext cx="9144000" cy="189230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	Declare three integer variables named Test1, Test2, and Test2 and assign them the values of 76, 92, and 85, respectively (in a single statement).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3300"/>
                </a:solidFill>
                <a:latin typeface="Times New Roman" pitchFamily="18" charset="0"/>
              </a:rPr>
              <a:t>	</a:t>
            </a:r>
            <a:r>
              <a:rPr lang="en-US" sz="2400" b="1" u="sng" dirty="0" smtClean="0">
                <a:solidFill>
                  <a:srgbClr val="FF3300"/>
                </a:solidFill>
                <a:latin typeface="Times New Roman" pitchFamily="18" charset="0"/>
              </a:rPr>
              <a:t>Answer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: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03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B53949C-0C07-4E4B-B71B-1DE8CFFB0F83}" type="slidenum">
              <a:rPr lang="en-US" smtClean="0"/>
              <a:pPr eaLnBrk="1" hangingPunct="1"/>
              <a:t>28</a:t>
            </a:fld>
            <a:endParaRPr lang="en-US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685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Named Constants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5029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 named constant is an identifier that represents a permanent value. They cannot be modified later in the program.</a:t>
            </a:r>
          </a:p>
          <a:p>
            <a:pPr eaLnBrk="1" hangingPunct="1"/>
            <a:r>
              <a:rPr lang="en-US" sz="2400" dirty="0" smtClean="0"/>
              <a:t>Useful for constants such as </a:t>
            </a:r>
            <a:r>
              <a:rPr lang="en-US" sz="2400" dirty="0" smtClean="0">
                <a:sym typeface="Symbol"/>
              </a:rPr>
              <a:t>, acceleration due to gravity, density for a specific material, etc.</a:t>
            </a:r>
          </a:p>
          <a:p>
            <a:pPr eaLnBrk="1" hangingPunct="1"/>
            <a:r>
              <a:rPr lang="en-US" sz="2400" dirty="0" smtClean="0">
                <a:sym typeface="Symbol"/>
              </a:rPr>
              <a:t>Style:  Constant variable names often use all letters in UPPER CASE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Form:</a:t>
            </a:r>
          </a:p>
          <a:p>
            <a:pPr eaLnBrk="1" hangingPunct="1">
              <a:buFontTx/>
              <a:buNone/>
            </a:pPr>
            <a:r>
              <a:rPr lang="en-US" sz="2400" dirty="0" smtClean="0"/>
              <a:t>           </a:t>
            </a:r>
            <a:r>
              <a:rPr lang="en-US" sz="2400" dirty="0" err="1" smtClean="0">
                <a:solidFill>
                  <a:srgbClr val="0000FF"/>
                </a:solidFill>
              </a:rPr>
              <a:t>const</a:t>
            </a:r>
            <a:r>
              <a:rPr lang="en-US" sz="2400" dirty="0" smtClean="0">
                <a:solidFill>
                  <a:srgbClr val="0000FF"/>
                </a:solidFill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</a:rPr>
              <a:t>datatype</a:t>
            </a:r>
            <a:r>
              <a:rPr lang="en-US" sz="2400" dirty="0" smtClean="0">
                <a:solidFill>
                  <a:srgbClr val="0000FF"/>
                </a:solidFill>
              </a:rPr>
              <a:t>  CONSTANTNAME = value;</a:t>
            </a:r>
          </a:p>
          <a:p>
            <a:pPr eaLnBrk="1" hangingPunct="1"/>
            <a:r>
              <a:rPr lang="en-US" sz="2400" dirty="0" smtClean="0"/>
              <a:t>Examples:</a:t>
            </a:r>
          </a:p>
          <a:p>
            <a:pPr marL="0" indent="0" eaLnBrk="1" hangingPunct="1">
              <a:buNone/>
            </a:pPr>
            <a:r>
              <a:rPr lang="en-US" sz="2400" dirty="0"/>
              <a:t> </a:t>
            </a:r>
            <a:r>
              <a:rPr lang="en-US" sz="2400" dirty="0" smtClean="0"/>
              <a:t>	</a:t>
            </a:r>
            <a:r>
              <a:rPr lang="en-US" sz="2400" dirty="0" err="1" smtClean="0">
                <a:solidFill>
                  <a:srgbClr val="0000FF"/>
                </a:solidFill>
              </a:rPr>
              <a:t>const</a:t>
            </a:r>
            <a:r>
              <a:rPr lang="en-US" sz="2400" dirty="0" smtClean="0">
                <a:solidFill>
                  <a:srgbClr val="0000FF"/>
                </a:solidFill>
              </a:rPr>
              <a:t>  double  PI </a:t>
            </a:r>
            <a:r>
              <a:rPr lang="en-US" sz="2400" dirty="0">
                <a:solidFill>
                  <a:srgbClr val="0000FF"/>
                </a:solidFill>
              </a:rPr>
              <a:t>= </a:t>
            </a:r>
            <a:r>
              <a:rPr lang="en-US" sz="2400" dirty="0" smtClean="0">
                <a:solidFill>
                  <a:srgbClr val="0000FF"/>
                </a:solidFill>
              </a:rPr>
              <a:t>3.14159;</a:t>
            </a:r>
          </a:p>
          <a:p>
            <a:pPr marL="0" indent="0" eaLnBrk="1" hangingPunct="1">
              <a:buNone/>
            </a:pPr>
            <a:r>
              <a:rPr lang="en-US" sz="2400" dirty="0">
                <a:solidFill>
                  <a:srgbClr val="0000FF"/>
                </a:solidFill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</a:rPr>
              <a:t>const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int</a:t>
            </a:r>
            <a:r>
              <a:rPr lang="en-US" sz="2400" dirty="0" smtClean="0">
                <a:solidFill>
                  <a:srgbClr val="0000FF"/>
                </a:solidFill>
              </a:rPr>
              <a:t> MAX_GRADE = 100;</a:t>
            </a:r>
          </a:p>
          <a:p>
            <a:pPr marL="0" indent="0" eaLnBrk="1" hangingPunct="1">
              <a:buNone/>
            </a:pPr>
            <a:r>
              <a:rPr lang="en-US" sz="2400" dirty="0">
                <a:solidFill>
                  <a:srgbClr val="0000FF"/>
                </a:solidFill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</a:rPr>
              <a:t>const</a:t>
            </a:r>
            <a:r>
              <a:rPr lang="en-US" sz="2400" dirty="0" smtClean="0">
                <a:solidFill>
                  <a:srgbClr val="0000FF"/>
                </a:solidFill>
              </a:rPr>
              <a:t> double G = -9.81;  // acceleration due to gravity</a:t>
            </a:r>
          </a:p>
          <a:p>
            <a:pPr marL="0" indent="0" eaLnBrk="1" hangingPunct="1">
              <a:buNone/>
            </a:pPr>
            <a:r>
              <a:rPr lang="en-US" sz="2400" dirty="0">
                <a:solidFill>
                  <a:srgbClr val="0000FF"/>
                </a:solidFill>
              </a:rPr>
              <a:t>	</a:t>
            </a:r>
            <a:r>
              <a:rPr lang="en-US" sz="2400" dirty="0" smtClean="0">
                <a:solidFill>
                  <a:srgbClr val="0000FF"/>
                </a:solidFill>
              </a:rPr>
              <a:t>			       // in m/s^2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EA62341-23F1-4E99-B15C-763FFE2339E5}" type="slidenum">
              <a:rPr lang="en-US" smtClean="0"/>
              <a:pPr eaLnBrk="1" hangingPunct="1"/>
              <a:t>29</a:t>
            </a:fld>
            <a:endParaRPr lang="en-US" smtClean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105025"/>
          </a:xfrm>
        </p:spPr>
        <p:txBody>
          <a:bodyPr anchor="t" anchorCtr="0"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C++ data types</a:t>
            </a:r>
            <a:r>
              <a:rPr lang="en-US" sz="3200" b="1" u="sng" dirty="0" smtClean="0"/>
              <a:t/>
            </a:r>
            <a:br>
              <a:rPr lang="en-US" sz="3200" b="1" u="sng" dirty="0" smtClean="0"/>
            </a:br>
            <a:r>
              <a:rPr lang="en-US" sz="2400" dirty="0" smtClean="0"/>
              <a:t>Variables are typically assigned a data type.</a:t>
            </a:r>
            <a:br>
              <a:rPr lang="en-US" sz="2400" dirty="0" smtClean="0"/>
            </a:br>
            <a:r>
              <a:rPr lang="en-US" sz="2400" b="1" u="sng" dirty="0" smtClean="0">
                <a:solidFill>
                  <a:srgbClr val="FF3300"/>
                </a:solidFill>
              </a:rPr>
              <a:t>Example</a:t>
            </a:r>
            <a:r>
              <a:rPr lang="en-US" sz="2400" b="1" dirty="0" smtClean="0">
                <a:solidFill>
                  <a:srgbClr val="FF3300"/>
                </a:solidFill>
              </a:rPr>
              <a:t>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err="1" smtClean="0">
                <a:solidFill>
                  <a:srgbClr val="0000FF"/>
                </a:solidFill>
              </a:rPr>
              <a:t>int</a:t>
            </a:r>
            <a:r>
              <a:rPr lang="en-US" sz="2400" dirty="0" smtClean="0">
                <a:solidFill>
                  <a:srgbClr val="0000FF"/>
                </a:solidFill>
              </a:rPr>
              <a:t> x;</a:t>
            </a:r>
            <a:r>
              <a:rPr lang="en-US" sz="2400" dirty="0" smtClean="0"/>
              <a:t>		//integer data type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0000FF"/>
                </a:solidFill>
              </a:rPr>
              <a:t>double y;</a:t>
            </a:r>
            <a:r>
              <a:rPr lang="en-US" sz="2400" dirty="0" smtClean="0"/>
              <a:t>	//real number (floating point) data type</a:t>
            </a:r>
          </a:p>
        </p:txBody>
      </p:sp>
      <p:sp>
        <p:nvSpPr>
          <p:cNvPr id="9220" name="Text Box 80"/>
          <p:cNvSpPr txBox="1">
            <a:spLocks noChangeArrowheads="1"/>
          </p:cNvSpPr>
          <p:nvPr/>
        </p:nvSpPr>
        <p:spPr bwMode="auto">
          <a:xfrm>
            <a:off x="0" y="2339975"/>
            <a:ext cx="8802410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sz="2400" dirty="0"/>
              <a:t>There are several data types available in C++, including: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sz="2400" u="sng" dirty="0"/>
              <a:t>Integers</a:t>
            </a:r>
            <a:r>
              <a:rPr lang="en-US" sz="2400" dirty="0"/>
              <a:t>  (including </a:t>
            </a:r>
            <a:r>
              <a:rPr lang="en-US" sz="2400" dirty="0" err="1">
                <a:solidFill>
                  <a:srgbClr val="0000FF"/>
                </a:solidFill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short </a:t>
            </a:r>
            <a:r>
              <a:rPr lang="en-US" sz="2400" dirty="0" err="1">
                <a:solidFill>
                  <a:srgbClr val="0000FF"/>
                </a:solidFill>
              </a:rPr>
              <a:t>int</a:t>
            </a:r>
            <a:r>
              <a:rPr lang="en-US" sz="2400" dirty="0"/>
              <a:t>, </a:t>
            </a:r>
            <a:r>
              <a:rPr lang="en-US" sz="2400" dirty="0" smtClean="0">
                <a:solidFill>
                  <a:srgbClr val="0000FF"/>
                </a:solidFill>
              </a:rPr>
              <a:t>unsigned short, unsigned </a:t>
            </a:r>
            <a:r>
              <a:rPr lang="en-US" sz="2400" dirty="0" err="1">
                <a:solidFill>
                  <a:srgbClr val="0000FF"/>
                </a:solidFill>
              </a:rPr>
              <a:t>int</a:t>
            </a:r>
            <a:r>
              <a:rPr lang="en-US" sz="2400" dirty="0" smtClean="0"/>
              <a:t>,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0000FF"/>
                </a:solidFill>
              </a:rPr>
              <a:t>long </a:t>
            </a:r>
            <a:r>
              <a:rPr lang="en-US" sz="2400" dirty="0" err="1">
                <a:solidFill>
                  <a:srgbClr val="0000FF"/>
                </a:solidFill>
              </a:rPr>
              <a:t>int</a:t>
            </a:r>
            <a:r>
              <a:rPr lang="en-US" sz="2400" dirty="0" smtClean="0"/>
              <a:t>, </a:t>
            </a:r>
            <a:r>
              <a:rPr lang="en-US" sz="2400" dirty="0">
                <a:solidFill>
                  <a:srgbClr val="0000FF"/>
                </a:solidFill>
              </a:rPr>
              <a:t>unsigned long </a:t>
            </a:r>
            <a:r>
              <a:rPr lang="en-US" sz="2400" dirty="0" err="1">
                <a:solidFill>
                  <a:srgbClr val="0000FF"/>
                </a:solidFill>
              </a:rPr>
              <a:t>int</a:t>
            </a:r>
            <a:r>
              <a:rPr lang="en-US" sz="2400" dirty="0" smtClean="0"/>
              <a:t>, </a:t>
            </a:r>
            <a:r>
              <a:rPr lang="en-US" sz="2400" dirty="0"/>
              <a:t>etc.)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sz="2400" u="sng" dirty="0"/>
              <a:t>Real numbers</a:t>
            </a:r>
            <a:r>
              <a:rPr lang="en-US" sz="2400" dirty="0"/>
              <a:t> (including </a:t>
            </a:r>
            <a:r>
              <a:rPr lang="en-US" sz="2400" dirty="0">
                <a:solidFill>
                  <a:srgbClr val="0000FF"/>
                </a:solidFill>
              </a:rPr>
              <a:t>float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double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0000FF"/>
                </a:solidFill>
              </a:rPr>
              <a:t>long double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sz="2400" u="sng" dirty="0"/>
              <a:t>Characters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00FF"/>
                </a:solidFill>
              </a:rPr>
              <a:t>char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sz="2400" u="sng" dirty="0"/>
              <a:t>Boolean</a:t>
            </a:r>
            <a:r>
              <a:rPr lang="en-US" sz="2400" dirty="0"/>
              <a:t> (</a:t>
            </a:r>
            <a:r>
              <a:rPr lang="en-US" sz="2400" dirty="0" err="1">
                <a:solidFill>
                  <a:srgbClr val="0000FF"/>
                </a:solidFill>
              </a:rPr>
              <a:t>bool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sz="2400" u="sng" dirty="0"/>
              <a:t>Strings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00FF"/>
                </a:solidFill>
              </a:rPr>
              <a:t>string</a:t>
            </a:r>
            <a:r>
              <a:rPr lang="en-US" sz="2400" dirty="0" smtClean="0"/>
              <a:t>)</a:t>
            </a:r>
            <a:endParaRPr lang="en-US" sz="2400" dirty="0"/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sz="2400" dirty="0"/>
              <a:t>More details to follow on data 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8E89C9C-BC1E-4530-81E3-C5001B368936}" type="slidenum">
              <a:rPr lang="en-US" altLang="en-US" sz="1400"/>
              <a:pPr/>
              <a:t>3</a:t>
            </a:fld>
            <a:endParaRPr lang="en-US" altLang="en-US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  <a:noFill/>
        </p:spPr>
        <p:txBody>
          <a:bodyPr/>
          <a:lstStyle/>
          <a:p>
            <a:r>
              <a:rPr lang="en-US" altLang="en-US" sz="4300" smtClean="0"/>
              <a:t>Trace a Program Execution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5562600" cy="5181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#include &lt;iostream&gt;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using namespace std;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180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int main()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  double radius;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  double area;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180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  // Step 1: Read in radius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  radius = 20;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180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  // Step 2: Compute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  area = radius * radius * 3.14159;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180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  // Step 3: Display the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  cout &lt;&lt; "The area is ";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  cout &lt;&lt; area &lt;&lt; endl;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smtClean="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7173" name="Rectangle 8"/>
          <p:cNvSpPr>
            <a:spLocks noChangeArrowheads="1"/>
          </p:cNvSpPr>
          <p:nvPr/>
        </p:nvSpPr>
        <p:spPr bwMode="auto">
          <a:xfrm>
            <a:off x="6837363" y="1854200"/>
            <a:ext cx="1524000" cy="306388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" tIns="9144" rIns="9144" bIns="9144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accent2"/>
                </a:solidFill>
              </a:rPr>
              <a:t>no value</a:t>
            </a:r>
          </a:p>
        </p:txBody>
      </p:sp>
      <p:sp>
        <p:nvSpPr>
          <p:cNvPr id="7174" name="Text Box 9"/>
          <p:cNvSpPr txBox="1">
            <a:spLocks noChangeArrowheads="1"/>
          </p:cNvSpPr>
          <p:nvPr/>
        </p:nvSpPr>
        <p:spPr bwMode="auto">
          <a:xfrm>
            <a:off x="6019800" y="18288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radius</a:t>
            </a:r>
          </a:p>
        </p:txBody>
      </p:sp>
      <p:sp>
        <p:nvSpPr>
          <p:cNvPr id="7175" name="Rectangle 10"/>
          <p:cNvSpPr>
            <a:spLocks noChangeArrowheads="1"/>
          </p:cNvSpPr>
          <p:nvPr/>
        </p:nvSpPr>
        <p:spPr bwMode="auto">
          <a:xfrm>
            <a:off x="309563" y="2200275"/>
            <a:ext cx="5105400" cy="295275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6380" name="AutoShape 12"/>
          <p:cNvSpPr>
            <a:spLocks noChangeArrowheads="1"/>
          </p:cNvSpPr>
          <p:nvPr/>
        </p:nvSpPr>
        <p:spPr bwMode="auto">
          <a:xfrm>
            <a:off x="6761163" y="893763"/>
            <a:ext cx="1881187" cy="615950"/>
          </a:xfrm>
          <a:prstGeom prst="wedgeRoundRectCallout">
            <a:avLst>
              <a:gd name="adj1" fmla="val -32870"/>
              <a:gd name="adj2" fmla="val 122421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/>
              <a:t>allocate memory for radius</a:t>
            </a:r>
          </a:p>
        </p:txBody>
      </p:sp>
      <p:sp>
        <p:nvSpPr>
          <p:cNvPr id="7177" name="Rectangle 13"/>
          <p:cNvSpPr>
            <a:spLocks noChangeArrowheads="1"/>
          </p:cNvSpPr>
          <p:nvPr/>
        </p:nvSpPr>
        <p:spPr bwMode="auto">
          <a:xfrm>
            <a:off x="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2330485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8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1C0FF4F-F8A0-4095-BD71-98BD512055AE}" type="slidenum">
              <a:rPr lang="en-US" smtClean="0"/>
              <a:pPr eaLnBrk="1" hangingPunct="1"/>
              <a:t>30</a:t>
            </a:fld>
            <a:endParaRPr lang="en-US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991600" cy="1571625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Integer data types</a:t>
            </a:r>
            <a:r>
              <a:rPr lang="en-US" sz="3200" b="1" u="sng" dirty="0" smtClean="0"/>
              <a:t/>
            </a:r>
            <a:br>
              <a:rPr lang="en-US" sz="3200" b="1" u="sng" dirty="0" smtClean="0"/>
            </a:br>
            <a:r>
              <a:rPr lang="en-US" sz="2000" dirty="0" smtClean="0"/>
              <a:t>Integers are numbers without decimal points.</a:t>
            </a:r>
            <a:br>
              <a:rPr lang="en-US" sz="2000" dirty="0" smtClean="0"/>
            </a:br>
            <a:r>
              <a:rPr lang="en-US" sz="2000" dirty="0" smtClean="0"/>
              <a:t>Exceeding the range may yield unexpected results as values cycle through the range (see discussion in text).</a:t>
            </a:r>
          </a:p>
        </p:txBody>
      </p:sp>
      <p:sp>
        <p:nvSpPr>
          <p:cNvPr id="10270" name="Rectangle 29"/>
          <p:cNvSpPr>
            <a:spLocks noChangeArrowheads="1"/>
          </p:cNvSpPr>
          <p:nvPr/>
        </p:nvSpPr>
        <p:spPr bwMode="auto">
          <a:xfrm>
            <a:off x="304799" y="5070992"/>
            <a:ext cx="8029575" cy="1787008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400" b="1" u="sng">
                <a:solidFill>
                  <a:srgbClr val="FF3300"/>
                </a:solidFill>
              </a:rPr>
              <a:t>Examples</a:t>
            </a:r>
            <a:r>
              <a:rPr lang="en-US" sz="2400" b="1">
                <a:solidFill>
                  <a:srgbClr val="FF3300"/>
                </a:solidFill>
              </a:rPr>
              <a:t>:</a:t>
            </a:r>
            <a:endParaRPr lang="en-US" sz="2400"/>
          </a:p>
        </p:txBody>
      </p:sp>
      <p:graphicFrame>
        <p:nvGraphicFramePr>
          <p:cNvPr id="5" name="Group 3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6755128"/>
              </p:ext>
            </p:extLst>
          </p:nvPr>
        </p:nvGraphicFramePr>
        <p:xfrm>
          <a:off x="304800" y="1508125"/>
          <a:ext cx="8194675" cy="2915671"/>
        </p:xfrm>
        <a:graphic>
          <a:graphicData uri="http://schemas.openxmlformats.org/drawingml/2006/table">
            <a:tbl>
              <a:tblPr/>
              <a:tblGrid>
                <a:gridCol w="2590800"/>
                <a:gridCol w="2501900"/>
                <a:gridCol w="3101975"/>
              </a:tblGrid>
              <a:tr h="4266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Integer data type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Number of bytes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Range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-32768 to 32767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unsigned int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unsigned short 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to 65535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4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signed 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long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</a:t>
                      </a: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-2147483648 to 2147483645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unsigned long int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to 4294967295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04799" y="4587359"/>
            <a:ext cx="7122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Some older compilers might only use 2 bytes for </a:t>
            </a:r>
            <a:r>
              <a:rPr lang="en-US" b="1" i="1" dirty="0" err="1" smtClean="0"/>
              <a:t>int</a:t>
            </a:r>
            <a:r>
              <a:rPr lang="en-US" dirty="0" smtClean="0"/>
              <a:t> and </a:t>
            </a:r>
            <a:r>
              <a:rPr lang="en-US" b="1" i="1" dirty="0" err="1" smtClean="0"/>
              <a:t>int</a:t>
            </a:r>
            <a:r>
              <a:rPr lang="en-US" b="1" i="1" dirty="0" smtClean="0"/>
              <a:t> signed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5542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DD90F4F-D0F1-4563-B336-2B3464DED43E}" type="slidenum">
              <a:rPr lang="en-US" smtClean="0"/>
              <a:pPr eaLnBrk="1" hangingPunct="1"/>
              <a:t>31</a:t>
            </a:fld>
            <a:endParaRPr lang="en-US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485900"/>
          </a:xfrm>
        </p:spPr>
        <p:txBody>
          <a:bodyPr/>
          <a:lstStyle/>
          <a:p>
            <a:pPr algn="l" eaLnBrk="1" hangingPunct="1"/>
            <a:r>
              <a:rPr lang="en-US" sz="2800" b="1" u="sng" smtClean="0">
                <a:solidFill>
                  <a:srgbClr val="0000FF"/>
                </a:solidFill>
              </a:rPr>
              <a:t>Real data types</a:t>
            </a:r>
            <a:r>
              <a:rPr lang="en-US" sz="2800" b="1" u="sng" smtClean="0"/>
              <a:t/>
            </a:r>
            <a:br>
              <a:rPr lang="en-US" sz="2800" b="1" u="sng" smtClean="0"/>
            </a:br>
            <a:r>
              <a:rPr lang="en-US" sz="2400" smtClean="0"/>
              <a:t>Real numbers are numbers with decimal points.</a:t>
            </a:r>
            <a:br>
              <a:rPr lang="en-US" sz="2400" smtClean="0"/>
            </a:br>
            <a:r>
              <a:rPr lang="en-US" sz="2400" smtClean="0"/>
              <a:t>They may be in scientific notation or in fixed-point notation.</a:t>
            </a:r>
            <a:br>
              <a:rPr lang="en-US" sz="2400" smtClean="0"/>
            </a:br>
            <a:r>
              <a:rPr lang="en-US" sz="2400" smtClean="0"/>
              <a:t>Exceeding the range may yield “overflow” or “underflow” errors.</a:t>
            </a:r>
            <a:endParaRPr lang="en-US" sz="2400" b="1" u="sng" smtClean="0"/>
          </a:p>
        </p:txBody>
      </p:sp>
      <p:graphicFrame>
        <p:nvGraphicFramePr>
          <p:cNvPr id="98377" name="Group 73"/>
          <p:cNvGraphicFramePr>
            <a:graphicFrameLocks noGrp="1"/>
          </p:cNvGraphicFramePr>
          <p:nvPr>
            <p:ph sz="half" idx="2"/>
          </p:nvPr>
        </p:nvGraphicFramePr>
        <p:xfrm>
          <a:off x="368300" y="1955800"/>
          <a:ext cx="8318500" cy="2194456"/>
        </p:xfrm>
        <a:graphic>
          <a:graphicData uri="http://schemas.openxmlformats.org/drawingml/2006/table">
            <a:tbl>
              <a:tblPr/>
              <a:tblGrid>
                <a:gridCol w="1701800"/>
                <a:gridCol w="1231900"/>
                <a:gridCol w="1638300"/>
                <a:gridCol w="3746500"/>
              </a:tblGrid>
              <a:tr h="8227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</a:rPr>
                        <a:t>Real data type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</a:rPr>
                        <a:t>Number of bytes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</a:rPr>
                        <a:t>Number of sig. digits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</a:rPr>
                        <a:t>Range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float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3.4e-38  to  3.4e+38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double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1.7e-308  to  1.7e+308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long double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19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3.4e-4932  to  1.1e+4932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295" name="Rectangle 36"/>
          <p:cNvSpPr>
            <a:spLocks noChangeArrowheads="1"/>
          </p:cNvSpPr>
          <p:nvPr/>
        </p:nvSpPr>
        <p:spPr bwMode="auto">
          <a:xfrm>
            <a:off x="355600" y="4276725"/>
            <a:ext cx="8042275" cy="2365375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400" b="1" u="sng">
                <a:solidFill>
                  <a:srgbClr val="FF3300"/>
                </a:solidFill>
                <a:latin typeface="Times New Roman" pitchFamily="18" charset="0"/>
              </a:rPr>
              <a:t>Examples</a:t>
            </a:r>
            <a:r>
              <a:rPr lang="en-US" sz="2400" b="1">
                <a:solidFill>
                  <a:srgbClr val="FF3300"/>
                </a:solidFill>
                <a:latin typeface="Times New Roman" pitchFamily="18" charset="0"/>
              </a:rPr>
              <a:t>: (include examples in scientific notation)</a:t>
            </a:r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DD90F4F-D0F1-4563-B336-2B3464DED43E}" type="slidenum">
              <a:rPr lang="en-US" smtClean="0"/>
              <a:pPr eaLnBrk="1" hangingPunct="1"/>
              <a:t>32</a:t>
            </a:fld>
            <a:endParaRPr lang="en-US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3952875"/>
          </a:xfrm>
        </p:spPr>
        <p:txBody>
          <a:bodyPr anchor="t" anchorCtr="0"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Literals and scientific notation</a:t>
            </a:r>
            <a:r>
              <a:rPr lang="en-US" sz="2800" b="1" u="sng" dirty="0" smtClean="0"/>
              <a:t/>
            </a:r>
            <a:br>
              <a:rPr lang="en-US" sz="2800" b="1" u="sng" dirty="0" smtClean="0"/>
            </a:br>
            <a:r>
              <a:rPr lang="en-US" sz="2400" b="1" i="1" dirty="0" smtClean="0">
                <a:solidFill>
                  <a:srgbClr val="FF0000"/>
                </a:solidFill>
              </a:rPr>
              <a:t>Literals</a:t>
            </a:r>
            <a:r>
              <a:rPr lang="en-US" sz="2400" dirty="0" smtClean="0"/>
              <a:t> are constant values used in a program.</a:t>
            </a:r>
            <a:br>
              <a:rPr lang="en-US" sz="2400" dirty="0" smtClean="0"/>
            </a:br>
            <a:r>
              <a:rPr lang="en-US" sz="2400" u="sng" dirty="0" smtClean="0">
                <a:solidFill>
                  <a:srgbClr val="FF0000"/>
                </a:solidFill>
              </a:rPr>
              <a:t>Example:</a:t>
            </a:r>
            <a:r>
              <a:rPr lang="en-US" sz="2400" dirty="0" smtClean="0"/>
              <a:t>  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err="1" smtClean="0"/>
              <a:t>int</a:t>
            </a:r>
            <a:r>
              <a:rPr lang="en-US" sz="2400" dirty="0" smtClean="0"/>
              <a:t> J = 36;     // 36 in an integer </a:t>
            </a:r>
            <a:r>
              <a:rPr lang="en-US" sz="2400" b="1" i="1" dirty="0" smtClean="0">
                <a:solidFill>
                  <a:srgbClr val="FF0000"/>
                </a:solidFill>
              </a:rPr>
              <a:t>literal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double velocity = 55.2;    // 55.2 is a floating point </a:t>
            </a:r>
            <a:r>
              <a:rPr lang="en-US" sz="2400" b="1" i="1" dirty="0" smtClean="0">
                <a:solidFill>
                  <a:srgbClr val="FF0000"/>
                </a:solidFill>
              </a:rPr>
              <a:t>literal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Scientific notation can also be used for floating point literals.</a:t>
            </a:r>
            <a:br>
              <a:rPr lang="en-US" sz="2400" dirty="0" smtClean="0"/>
            </a:br>
            <a:r>
              <a:rPr lang="en-US" sz="2400" u="sng" dirty="0" smtClean="0">
                <a:solidFill>
                  <a:srgbClr val="FF0000"/>
                </a:solidFill>
              </a:rPr>
              <a:t>Example</a:t>
            </a:r>
            <a:r>
              <a:rPr lang="en-US" sz="2400" dirty="0" smtClean="0">
                <a:solidFill>
                  <a:srgbClr val="FF0000"/>
                </a:solidFill>
              </a:rPr>
              <a:t>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1.23 x 10</a:t>
            </a:r>
            <a:r>
              <a:rPr lang="en-US" sz="2400" baseline="30000" dirty="0" smtClean="0">
                <a:solidFill>
                  <a:schemeClr val="tx1"/>
                </a:solidFill>
              </a:rPr>
              <a:t>4</a:t>
            </a:r>
            <a:r>
              <a:rPr lang="en-US" sz="2400" dirty="0" smtClean="0">
                <a:solidFill>
                  <a:schemeClr val="tx1"/>
                </a:solidFill>
              </a:rPr>
              <a:t>   can be represented as 1.23E4 or 1.23e4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b="1" u="sng" dirty="0" smtClean="0"/>
          </a:p>
        </p:txBody>
      </p:sp>
      <p:sp>
        <p:nvSpPr>
          <p:cNvPr id="11295" name="Rectangle 36"/>
          <p:cNvSpPr>
            <a:spLocks noChangeArrowheads="1"/>
          </p:cNvSpPr>
          <p:nvPr/>
        </p:nvSpPr>
        <p:spPr bwMode="auto">
          <a:xfrm>
            <a:off x="0" y="3578225"/>
            <a:ext cx="9144000" cy="3279775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>
              <a:spcBef>
                <a:spcPct val="20000"/>
              </a:spcBef>
            </a:pPr>
            <a:r>
              <a:rPr lang="en-US" sz="2400" b="1" u="sng" dirty="0">
                <a:solidFill>
                  <a:srgbClr val="FF3300"/>
                </a:solidFill>
                <a:latin typeface="Times New Roman" pitchFamily="18" charset="0"/>
              </a:rPr>
              <a:t>Examples</a:t>
            </a:r>
            <a:r>
              <a:rPr lang="en-US" sz="2400" b="1" dirty="0">
                <a:solidFill>
                  <a:srgbClr val="FF3300"/>
                </a:solidFill>
                <a:latin typeface="Times New Roman" pitchFamily="18" charset="0"/>
              </a:rPr>
              <a:t>: 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Declare an appropriate variable and express each result using scientific notation.</a:t>
            </a:r>
          </a:p>
          <a:p>
            <a:pPr marL="457200" indent="-457200">
              <a:spcBef>
                <a:spcPct val="20000"/>
              </a:spcBef>
              <a:buAutoNum type="alphaLcParenR"/>
            </a:pP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Q = -1.6022x 10</a:t>
            </a:r>
            <a:r>
              <a:rPr lang="en-US" sz="2400" b="1" baseline="30000" dirty="0" smtClean="0">
                <a:solidFill>
                  <a:srgbClr val="FF3300"/>
                </a:solidFill>
                <a:latin typeface="Times New Roman" pitchFamily="18" charset="0"/>
              </a:rPr>
              <a:t>-19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        	</a:t>
            </a:r>
            <a:r>
              <a:rPr lang="en-US" sz="2400" b="1" u="sng" dirty="0" smtClean="0">
                <a:solidFill>
                  <a:srgbClr val="FF3300"/>
                </a:solidFill>
                <a:latin typeface="Times New Roman" pitchFamily="18" charset="0"/>
              </a:rPr>
              <a:t>Answer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:     </a:t>
            </a:r>
          </a:p>
          <a:p>
            <a:pPr>
              <a:spcBef>
                <a:spcPct val="20000"/>
              </a:spcBef>
            </a:pP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      </a:t>
            </a:r>
            <a:endParaRPr lang="en-US" sz="2400" b="1" dirty="0">
              <a:solidFill>
                <a:srgbClr val="FF3300"/>
              </a:solidFill>
              <a:latin typeface="Times New Roman" pitchFamily="18" charset="0"/>
            </a:endParaRPr>
          </a:p>
          <a:p>
            <a:pPr marL="457200" indent="-457200">
              <a:spcBef>
                <a:spcPct val="20000"/>
              </a:spcBef>
              <a:buAutoNum type="alphaLcParenR" startAt="2"/>
            </a:pP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Cost = 3.2 billion        	</a:t>
            </a:r>
            <a:r>
              <a:rPr lang="en-US" sz="2400" b="1" u="sng" dirty="0" smtClean="0">
                <a:solidFill>
                  <a:srgbClr val="FF3300"/>
                </a:solidFill>
                <a:latin typeface="Times New Roman" pitchFamily="18" charset="0"/>
              </a:rPr>
              <a:t>Answer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:</a:t>
            </a:r>
          </a:p>
          <a:p>
            <a:pPr>
              <a:spcBef>
                <a:spcPct val="20000"/>
              </a:spcBef>
            </a:pPr>
            <a:endParaRPr lang="en-US" sz="2400" b="1" dirty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c)  Energy = 348.8 x 10</a:t>
            </a:r>
            <a:r>
              <a:rPr lang="en-US" sz="2400" b="1" baseline="30000" dirty="0" smtClean="0">
                <a:solidFill>
                  <a:srgbClr val="FF3300"/>
                </a:solidFill>
                <a:latin typeface="Times New Roman" pitchFamily="18" charset="0"/>
              </a:rPr>
              <a:t>+12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 	</a:t>
            </a:r>
            <a:r>
              <a:rPr lang="en-US" sz="2400" b="1" u="sng" dirty="0" smtClean="0">
                <a:solidFill>
                  <a:srgbClr val="FF3300"/>
                </a:solidFill>
                <a:latin typeface="Times New Roman" pitchFamily="18" charset="0"/>
              </a:rPr>
              <a:t>Answer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:           </a:t>
            </a:r>
            <a:endParaRPr lang="en-US" sz="2400" b="1" dirty="0">
              <a:solidFill>
                <a:srgbClr val="FF3300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FCCEF9A-3FD4-42A8-A3BB-257A5915EAEF}" type="slidenum">
              <a:rPr lang="en-US" smtClean="0"/>
              <a:pPr eaLnBrk="1" hangingPunct="1"/>
              <a:t>33</a:t>
            </a:fld>
            <a:endParaRPr lang="en-US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6096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Character Data Type (char)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50875"/>
            <a:ext cx="9144000" cy="383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Times New Roman" pitchFamily="18" charset="0"/>
              </a:rPr>
              <a:t>A character consists of any single symbol enclosed in single quotes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Times New Roman" pitchFamily="18" charset="0"/>
              </a:rPr>
              <a:t>Escape sequences (such as \t, \n, \r, \v) are regarded as a single character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Times New Roman" pitchFamily="18" charset="0"/>
              </a:rPr>
              <a:t>C++ actually assigns the </a:t>
            </a:r>
            <a:r>
              <a:rPr lang="en-US" sz="2400" b="1" i="1" dirty="0" smtClean="0">
                <a:latin typeface="Times New Roman" pitchFamily="18" charset="0"/>
              </a:rPr>
              <a:t>ASCII code </a:t>
            </a:r>
            <a:r>
              <a:rPr lang="en-US" sz="2400" dirty="0" smtClean="0">
                <a:latin typeface="Times New Roman" pitchFamily="18" charset="0"/>
              </a:rPr>
              <a:t>(see Table 3.5 on next page) for the character, so you can think of a character as essentially acting like an integer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u="sng" dirty="0" smtClean="0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400" b="1" dirty="0" smtClean="0">
                <a:solidFill>
                  <a:srgbClr val="FF3300"/>
                </a:solidFill>
                <a:latin typeface="Times New Roman" pitchFamily="18" charset="0"/>
              </a:rPr>
              <a:t>:</a:t>
            </a:r>
            <a:r>
              <a:rPr lang="en-US" sz="2400" dirty="0" smtClean="0">
                <a:latin typeface="Times New Roman" pitchFamily="18" charset="0"/>
              </a:rPr>
              <a:t> 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char c1 = ‘J’;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char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Middle_Initial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 = ‘W’;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char tab = ‘\t’;</a:t>
            </a:r>
          </a:p>
        </p:txBody>
      </p:sp>
      <p:sp>
        <p:nvSpPr>
          <p:cNvPr id="12293" name="Rectangle 17"/>
          <p:cNvSpPr>
            <a:spLocks noChangeArrowheads="1"/>
          </p:cNvSpPr>
          <p:nvPr/>
        </p:nvSpPr>
        <p:spPr bwMode="auto">
          <a:xfrm>
            <a:off x="152400" y="4772024"/>
            <a:ext cx="8166100" cy="2085975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400" b="1" u="sng">
                <a:solidFill>
                  <a:srgbClr val="FF3300"/>
                </a:solidFill>
              </a:rPr>
              <a:t>Additional Examples</a:t>
            </a:r>
            <a:r>
              <a:rPr lang="en-US" sz="2400" b="1">
                <a:solidFill>
                  <a:srgbClr val="FF3300"/>
                </a:solidFill>
              </a:rPr>
              <a:t>: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691A2CC-06BD-4D62-929F-F85171D716F8}" type="slidenum">
              <a:rPr lang="en-US" smtClean="0"/>
              <a:pPr eaLnBrk="1" hangingPunct="1"/>
              <a:t>34</a:t>
            </a:fld>
            <a:endParaRPr lang="en-US" smtClean="0"/>
          </a:p>
        </p:txBody>
      </p:sp>
      <p:pic>
        <p:nvPicPr>
          <p:cNvPr id="13315" name="Picture 5" descr="scan001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t="6572" r="22832" b="38591"/>
          <a:stretch>
            <a:fillRect/>
          </a:stretch>
        </p:blipFill>
        <p:spPr bwMode="auto">
          <a:xfrm>
            <a:off x="2497138" y="0"/>
            <a:ext cx="6481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0" y="252413"/>
            <a:ext cx="2406650" cy="4432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u="sng" dirty="0">
                <a:solidFill>
                  <a:srgbClr val="FF3300"/>
                </a:solidFill>
                <a:latin typeface="Arial" charset="0"/>
                <a:cs typeface="+mn-cs"/>
              </a:rPr>
              <a:t>Example</a:t>
            </a:r>
            <a:r>
              <a:rPr lang="en-US" sz="2400" b="1" dirty="0">
                <a:solidFill>
                  <a:srgbClr val="FF3300"/>
                </a:solidFill>
                <a:latin typeface="Arial" charset="0"/>
                <a:cs typeface="+mn-cs"/>
              </a:rPr>
              <a:t>:</a:t>
            </a:r>
          </a:p>
          <a:p>
            <a:pPr>
              <a:defRPr/>
            </a:pPr>
            <a:r>
              <a:rPr lang="en-US" sz="2400" dirty="0">
                <a:latin typeface="Arial" charset="0"/>
                <a:cs typeface="+mn-cs"/>
              </a:rPr>
              <a:t>The following two commands have the same effect:  </a:t>
            </a:r>
          </a:p>
          <a:p>
            <a:pPr marL="114300" lvl="1">
              <a:defRPr/>
            </a:pPr>
            <a:r>
              <a:rPr lang="en-US" sz="2400" b="1" dirty="0">
                <a:solidFill>
                  <a:srgbClr val="0000FF"/>
                </a:solidFill>
                <a:latin typeface="Arial" charset="0"/>
                <a:cs typeface="+mn-cs"/>
              </a:rPr>
              <a:t>char c1 = ‘A’;</a:t>
            </a:r>
          </a:p>
          <a:p>
            <a:pPr marL="114300" lvl="1">
              <a:defRPr/>
            </a:pPr>
            <a:r>
              <a:rPr lang="en-US" sz="2400" b="1" dirty="0">
                <a:solidFill>
                  <a:srgbClr val="0000FF"/>
                </a:solidFill>
                <a:latin typeface="Arial" charset="0"/>
                <a:cs typeface="+mn-cs"/>
              </a:rPr>
              <a:t>char c1 = 65;</a:t>
            </a:r>
          </a:p>
          <a:p>
            <a:pPr lvl="1">
              <a:defRPr/>
            </a:pPr>
            <a:endParaRPr lang="en-US" sz="2400" dirty="0">
              <a:solidFill>
                <a:srgbClr val="0000FF"/>
              </a:solidFill>
              <a:latin typeface="Arial" charset="0"/>
              <a:cs typeface="+mn-cs"/>
            </a:endParaRPr>
          </a:p>
          <a:p>
            <a:pPr lvl="1">
              <a:defRPr/>
            </a:pPr>
            <a:r>
              <a:rPr lang="en-US" sz="2400" b="1" u="sng" dirty="0">
                <a:solidFill>
                  <a:srgbClr val="FF3300"/>
                </a:solidFill>
                <a:latin typeface="Arial" charset="0"/>
                <a:cs typeface="+mn-cs"/>
              </a:rPr>
              <a:t>Additional Examples:</a:t>
            </a:r>
          </a:p>
          <a:p>
            <a:pPr lvl="1">
              <a:defRPr/>
            </a:pPr>
            <a:endParaRPr lang="en-US" sz="2400" dirty="0">
              <a:solidFill>
                <a:srgbClr val="0000FF"/>
              </a:solidFill>
              <a:latin typeface="Arial" charset="0"/>
              <a:cs typeface="+mn-cs"/>
            </a:endParaRPr>
          </a:p>
          <a:p>
            <a:pPr>
              <a:defRPr/>
            </a:pPr>
            <a:endParaRPr lang="en-US" dirty="0">
              <a:latin typeface="Arial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8B8F0BA-E474-4056-BE92-BCE4E43D92F7}" type="slidenum">
              <a:rPr lang="en-US" smtClean="0"/>
              <a:pPr eaLnBrk="1" hangingPunct="1"/>
              <a:t>35</a:t>
            </a:fld>
            <a:endParaRPr lang="en-US" smtClean="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smtClean="0">
                <a:solidFill>
                  <a:srgbClr val="0000FF"/>
                </a:solidFill>
              </a:rPr>
              <a:t>Arithmetic Operations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60400"/>
            <a:ext cx="8229600" cy="2747963"/>
          </a:xfrm>
        </p:spPr>
        <p:txBody>
          <a:bodyPr/>
          <a:lstStyle/>
          <a:p>
            <a:pPr eaLnBrk="1" hangingPunct="1"/>
            <a:r>
              <a:rPr lang="en-US" smtClean="0"/>
              <a:t>Look like algebraic expressions</a:t>
            </a:r>
          </a:p>
          <a:p>
            <a:pPr eaLnBrk="1" hangingPunct="1"/>
            <a:r>
              <a:rPr lang="en-US" smtClean="0"/>
              <a:t>Expression consists of sequence of operand(s) and operator(s) </a:t>
            </a:r>
          </a:p>
          <a:p>
            <a:pPr lvl="1" eaLnBrk="1" hangingPunct="1"/>
            <a:r>
              <a:rPr lang="en-US" smtClean="0"/>
              <a:t>Operand (variable, constant, any value)</a:t>
            </a:r>
          </a:p>
          <a:p>
            <a:pPr lvl="1" eaLnBrk="1" hangingPunct="1"/>
            <a:r>
              <a:rPr lang="en-US" smtClean="0"/>
              <a:t>Most common operators (+, - , * , / , % )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15900" y="3490913"/>
            <a:ext cx="86042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 u="sng" dirty="0">
                <a:solidFill>
                  <a:srgbClr val="FF3300"/>
                </a:solidFill>
              </a:rPr>
              <a:t>Example:</a:t>
            </a:r>
            <a:r>
              <a:rPr lang="en-US" sz="2400" dirty="0">
                <a:solidFill>
                  <a:srgbClr val="FF3300"/>
                </a:solidFill>
              </a:rPr>
              <a:t>  (describe the output of the program below)</a:t>
            </a:r>
            <a:endParaRPr lang="en-US" sz="2400" b="1" u="sng" dirty="0">
              <a:solidFill>
                <a:srgbClr val="FF3300"/>
              </a:solidFill>
            </a:endParaRPr>
          </a:p>
          <a:p>
            <a:pPr eaLnBrk="1" hangingPunct="1"/>
            <a:r>
              <a:rPr lang="en-US" sz="2400" dirty="0"/>
              <a:t>	</a:t>
            </a:r>
            <a:r>
              <a:rPr lang="en-US" sz="2400" dirty="0" err="1">
                <a:solidFill>
                  <a:srgbClr val="0000FF"/>
                </a:solidFill>
              </a:rPr>
              <a:t>int</a:t>
            </a:r>
            <a:r>
              <a:rPr lang="en-US" sz="2400" dirty="0">
                <a:solidFill>
                  <a:srgbClr val="0000FF"/>
                </a:solidFill>
              </a:rPr>
              <a:t> a, b, c, d;</a:t>
            </a:r>
          </a:p>
          <a:p>
            <a:pPr eaLnBrk="1" hangingPunct="1"/>
            <a:r>
              <a:rPr lang="en-US" sz="2400" dirty="0">
                <a:solidFill>
                  <a:srgbClr val="0000FF"/>
                </a:solidFill>
              </a:rPr>
              <a:t>	a = 4;</a:t>
            </a:r>
          </a:p>
          <a:p>
            <a:pPr eaLnBrk="1" hangingPunct="1"/>
            <a:r>
              <a:rPr lang="en-US" sz="2400" dirty="0">
                <a:solidFill>
                  <a:srgbClr val="0000FF"/>
                </a:solidFill>
              </a:rPr>
              <a:t>	b = 2;</a:t>
            </a:r>
          </a:p>
          <a:p>
            <a:pPr eaLnBrk="1" hangingPunct="1"/>
            <a:r>
              <a:rPr lang="en-US" sz="2400" dirty="0">
                <a:solidFill>
                  <a:srgbClr val="0000FF"/>
                </a:solidFill>
              </a:rPr>
              <a:t>	c = (</a:t>
            </a:r>
            <a:r>
              <a:rPr lang="en-US" sz="2400" dirty="0" smtClean="0">
                <a:solidFill>
                  <a:srgbClr val="0000FF"/>
                </a:solidFill>
              </a:rPr>
              <a:t>a + b</a:t>
            </a:r>
            <a:r>
              <a:rPr lang="en-US" sz="2400" dirty="0">
                <a:solidFill>
                  <a:srgbClr val="0000FF"/>
                </a:solidFill>
              </a:rPr>
              <a:t>)/(</a:t>
            </a:r>
            <a:r>
              <a:rPr lang="en-US" sz="2400" dirty="0" smtClean="0">
                <a:solidFill>
                  <a:srgbClr val="0000FF"/>
                </a:solidFill>
              </a:rPr>
              <a:t>a - b</a:t>
            </a:r>
            <a:r>
              <a:rPr lang="en-US" sz="2400" dirty="0">
                <a:solidFill>
                  <a:srgbClr val="0000FF"/>
                </a:solidFill>
              </a:rPr>
              <a:t>);  // algebraic expression</a:t>
            </a:r>
          </a:p>
          <a:p>
            <a:pPr eaLnBrk="1" hangingPunct="1"/>
            <a:r>
              <a:rPr lang="en-US" sz="2400" dirty="0">
                <a:solidFill>
                  <a:srgbClr val="0000FF"/>
                </a:solidFill>
              </a:rPr>
              <a:t>	d = </a:t>
            </a:r>
            <a:r>
              <a:rPr lang="en-US" sz="2400" dirty="0" smtClean="0">
                <a:solidFill>
                  <a:srgbClr val="0000FF"/>
                </a:solidFill>
              </a:rPr>
              <a:t>a*b - a/b</a:t>
            </a:r>
            <a:r>
              <a:rPr lang="en-US" sz="2400" dirty="0">
                <a:solidFill>
                  <a:srgbClr val="0000FF"/>
                </a:solidFill>
              </a:rPr>
              <a:t>;	   </a:t>
            </a:r>
            <a:r>
              <a:rPr lang="en-US" sz="2400" dirty="0" smtClean="0">
                <a:solidFill>
                  <a:srgbClr val="0000FF"/>
                </a:solidFill>
              </a:rPr>
              <a:t>     </a:t>
            </a:r>
            <a:r>
              <a:rPr lang="en-US" sz="2400" dirty="0">
                <a:solidFill>
                  <a:srgbClr val="0000FF"/>
                </a:solidFill>
              </a:rPr>
              <a:t>// algebraic expression</a:t>
            </a:r>
          </a:p>
          <a:p>
            <a:pPr eaLnBrk="1" hangingPunct="1"/>
            <a:r>
              <a:rPr lang="en-US" sz="2400" dirty="0">
                <a:solidFill>
                  <a:srgbClr val="0000FF"/>
                </a:solidFill>
              </a:rPr>
              <a:t>	</a:t>
            </a:r>
            <a:r>
              <a:rPr lang="en-US" sz="2400" dirty="0" err="1">
                <a:solidFill>
                  <a:srgbClr val="0000FF"/>
                </a:solidFill>
              </a:rPr>
              <a:t>cout</a:t>
            </a:r>
            <a:r>
              <a:rPr lang="en-US" sz="2400" dirty="0">
                <a:solidFill>
                  <a:srgbClr val="0000FF"/>
                </a:solidFill>
              </a:rPr>
              <a:t> &lt;&lt; “c = “ &lt;&lt; c &lt;&lt; </a:t>
            </a:r>
            <a:r>
              <a:rPr lang="en-US" sz="2400" dirty="0" err="1">
                <a:solidFill>
                  <a:srgbClr val="0000FF"/>
                </a:solidFill>
              </a:rPr>
              <a:t>endl</a:t>
            </a:r>
            <a:r>
              <a:rPr lang="en-US" sz="2400" dirty="0">
                <a:solidFill>
                  <a:srgbClr val="0000FF"/>
                </a:solidFill>
              </a:rPr>
              <a:t>;</a:t>
            </a:r>
          </a:p>
          <a:p>
            <a:pPr eaLnBrk="1" hangingPunct="1"/>
            <a:r>
              <a:rPr lang="en-US" sz="2400" dirty="0">
                <a:solidFill>
                  <a:srgbClr val="0000FF"/>
                </a:solidFill>
              </a:rPr>
              <a:t>	</a:t>
            </a:r>
            <a:r>
              <a:rPr lang="en-US" sz="2400" dirty="0" err="1">
                <a:solidFill>
                  <a:srgbClr val="0000FF"/>
                </a:solidFill>
              </a:rPr>
              <a:t>cout</a:t>
            </a:r>
            <a:r>
              <a:rPr lang="en-US" sz="2400" dirty="0">
                <a:solidFill>
                  <a:srgbClr val="0000FF"/>
                </a:solidFill>
              </a:rPr>
              <a:t> &lt;&lt; “d = “ &lt;&lt; d &lt;&lt; </a:t>
            </a:r>
            <a:r>
              <a:rPr lang="en-US" sz="2400" dirty="0" err="1">
                <a:solidFill>
                  <a:srgbClr val="0000FF"/>
                </a:solidFill>
              </a:rPr>
              <a:t>endl</a:t>
            </a:r>
            <a:r>
              <a:rPr lang="en-US" sz="2400" dirty="0">
                <a:solidFill>
                  <a:srgbClr val="0000FF"/>
                </a:solidFill>
              </a:rPr>
              <a:t>;</a:t>
            </a:r>
            <a:r>
              <a:rPr lang="en-US" dirty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DF39277-6281-4E84-9FEA-288B7EF9B7B5}" type="slidenum">
              <a:rPr lang="en-US" smtClean="0"/>
              <a:pPr eaLnBrk="1" hangingPunct="1"/>
              <a:t>36</a:t>
            </a:fld>
            <a:endParaRPr lang="en-US" smtClean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0" y="173038"/>
            <a:ext cx="8229600" cy="520700"/>
          </a:xfrm>
        </p:spPr>
        <p:txBody>
          <a:bodyPr/>
          <a:lstStyle/>
          <a:p>
            <a:pPr algn="l" eaLnBrk="1" hangingPunct="1"/>
            <a:r>
              <a:rPr lang="en-US" sz="2800" b="1" u="sng" smtClean="0">
                <a:solidFill>
                  <a:srgbClr val="0000FF"/>
                </a:solidFill>
              </a:rPr>
              <a:t>Common Operators for Arithmetic Operations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203200" y="4575175"/>
            <a:ext cx="79311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sz="2400">
                <a:latin typeface="Times New Roman" pitchFamily="18" charset="0"/>
              </a:rPr>
              <a:t>i/j and i%j are undefined for j = 0</a:t>
            </a:r>
          </a:p>
          <a:p>
            <a:pPr eaLnBrk="1" hangingPunct="1">
              <a:buFontTx/>
              <a:buChar char="•"/>
            </a:pPr>
            <a:r>
              <a:rPr lang="en-US" sz="2400">
                <a:latin typeface="Times New Roman" pitchFamily="18" charset="0"/>
              </a:rPr>
              <a:t>Discuss </a:t>
            </a:r>
            <a:r>
              <a:rPr lang="en-US" sz="2400" b="1" i="1">
                <a:latin typeface="Times New Roman" pitchFamily="18" charset="0"/>
              </a:rPr>
              <a:t>operator overloading</a:t>
            </a:r>
          </a:p>
          <a:p>
            <a:pPr eaLnBrk="1" hangingPunct="1"/>
            <a:r>
              <a:rPr lang="en-US" sz="2400" b="1" u="sng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:  What value is assigned to x in each case?</a:t>
            </a:r>
          </a:p>
          <a:p>
            <a:pPr lvl="1" eaLnBrk="1" hangingPunct="1"/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x = 7%3;</a:t>
            </a:r>
          </a:p>
          <a:p>
            <a:pPr lvl="1" eaLnBrk="1" hangingPunct="1"/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x = 3%7;</a:t>
            </a:r>
          </a:p>
          <a:p>
            <a:pPr lvl="1" eaLnBrk="1" hangingPunct="1"/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x = 7%7;</a:t>
            </a:r>
            <a:r>
              <a:rPr lang="en-US" b="1"/>
              <a:t>	</a:t>
            </a:r>
          </a:p>
        </p:txBody>
      </p:sp>
      <p:graphicFrame>
        <p:nvGraphicFramePr>
          <p:cNvPr id="109641" name="Group 73"/>
          <p:cNvGraphicFramePr>
            <a:graphicFrameLocks noGrp="1"/>
          </p:cNvGraphicFramePr>
          <p:nvPr>
            <p:ph idx="1"/>
          </p:nvPr>
        </p:nvGraphicFramePr>
        <p:xfrm>
          <a:off x="215900" y="749300"/>
          <a:ext cx="8229600" cy="3902074"/>
        </p:xfrm>
        <a:graphic>
          <a:graphicData uri="http://schemas.openxmlformats.org/drawingml/2006/table">
            <a:tbl>
              <a:tblPr/>
              <a:tblGrid>
                <a:gridCol w="1320800"/>
                <a:gridCol w="2489200"/>
                <a:gridCol w="1625600"/>
                <a:gridCol w="2794000"/>
              </a:tblGrid>
              <a:tr h="396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Operator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Operands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Notes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Addition, unary plus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 or integer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Overloaded operator has two functions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Subtraction, unary minus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 or integer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Overloaded operator has two functions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Multiplication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 or integer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Overloaded operator has two functions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/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 and integer division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 or integer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Overloaded operator has two functions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%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Modulus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Integer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Remainder for integer division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A8FEAFD-3DF3-4E18-B22F-5557B6900C9D}" type="slidenum">
              <a:rPr lang="en-US" smtClean="0"/>
              <a:pPr eaLnBrk="1" hangingPunct="1"/>
              <a:t>37</a:t>
            </a:fld>
            <a:endParaRPr lang="en-US" smtClean="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68400"/>
          </a:xfrm>
        </p:spPr>
        <p:txBody>
          <a:bodyPr/>
          <a:lstStyle/>
          <a:p>
            <a:pPr algn="l" eaLnBrk="1" hangingPunct="1"/>
            <a:r>
              <a:rPr lang="en-US" sz="2400" b="1" u="sng" smtClean="0">
                <a:solidFill>
                  <a:srgbClr val="0000FF"/>
                </a:solidFill>
              </a:rPr>
              <a:t>Mixed-type operations</a:t>
            </a:r>
            <a:br>
              <a:rPr lang="en-US" sz="2400" b="1" u="sng" smtClean="0">
                <a:solidFill>
                  <a:srgbClr val="0000FF"/>
                </a:solidFill>
              </a:rPr>
            </a:br>
            <a:r>
              <a:rPr lang="en-US" sz="2400" smtClean="0">
                <a:solidFill>
                  <a:schemeClr val="tx1"/>
                </a:solidFill>
              </a:rPr>
              <a:t>-  Avoid unless necessary or intentional</a:t>
            </a:r>
            <a:br>
              <a:rPr lang="en-US" sz="2400" smtClean="0">
                <a:solidFill>
                  <a:schemeClr val="tx1"/>
                </a:solidFill>
              </a:rPr>
            </a:br>
            <a:r>
              <a:rPr lang="en-US" sz="2400" smtClean="0">
                <a:solidFill>
                  <a:schemeClr val="tx1"/>
                </a:solidFill>
              </a:rPr>
              <a:t>-  Form:  Result = (Operand #1) Operator (Operand #2)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254000" y="3546475"/>
            <a:ext cx="88900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u="sng" dirty="0">
                <a:latin typeface="Times New Roman" pitchFamily="18" charset="0"/>
              </a:rPr>
              <a:t>Notes</a:t>
            </a:r>
            <a:r>
              <a:rPr lang="en-US" sz="2400" dirty="0">
                <a:latin typeface="Times New Roman" pitchFamily="18" charset="0"/>
              </a:rPr>
              <a:t>:  </a:t>
            </a:r>
          </a:p>
          <a:p>
            <a:pPr eaLnBrk="1" hangingPunct="1"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If a real result is converted to an integer, it is </a:t>
            </a:r>
            <a:r>
              <a:rPr lang="en-US" sz="2400" b="1" i="1" u="sng" dirty="0">
                <a:latin typeface="Times New Roman" pitchFamily="18" charset="0"/>
              </a:rPr>
              <a:t>truncated</a:t>
            </a:r>
            <a:r>
              <a:rPr lang="en-US" sz="2400" dirty="0">
                <a:latin typeface="Times New Roman" pitchFamily="18" charset="0"/>
              </a:rPr>
              <a:t> (chopped off after the decimal point, not rounded off).</a:t>
            </a:r>
          </a:p>
          <a:p>
            <a:pPr eaLnBrk="1" hangingPunct="1"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If a real value is assigned to an integer variable, it is </a:t>
            </a:r>
            <a:r>
              <a:rPr lang="en-US" sz="2400" b="1" i="1" u="sng" dirty="0">
                <a:latin typeface="Times New Roman" pitchFamily="18" charset="0"/>
              </a:rPr>
              <a:t>truncated</a:t>
            </a:r>
            <a:r>
              <a:rPr lang="en-US" sz="2400" dirty="0">
                <a:latin typeface="Times New Roman" pitchFamily="18" charset="0"/>
              </a:rPr>
              <a:t>.</a:t>
            </a:r>
          </a:p>
          <a:p>
            <a:pPr eaLnBrk="1" hangingPunct="1"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If an integer value is assigned to a real variable, it is </a:t>
            </a:r>
            <a:r>
              <a:rPr lang="en-US" sz="2400" b="1" i="1" u="sng" dirty="0">
                <a:latin typeface="Times New Roman" pitchFamily="18" charset="0"/>
              </a:rPr>
              <a:t>promoted</a:t>
            </a:r>
            <a:r>
              <a:rPr lang="en-US" sz="2400" dirty="0">
                <a:latin typeface="Times New Roman" pitchFamily="18" charset="0"/>
              </a:rPr>
              <a:t> to a real (decimal point added).</a:t>
            </a:r>
            <a:endParaRPr lang="en-US" sz="2400" b="1" i="1" dirty="0">
              <a:latin typeface="Times New Roman" pitchFamily="18" charset="0"/>
            </a:endParaRPr>
          </a:p>
        </p:txBody>
      </p:sp>
      <p:graphicFrame>
        <p:nvGraphicFramePr>
          <p:cNvPr id="112712" name="Group 72"/>
          <p:cNvGraphicFramePr>
            <a:graphicFrameLocks noGrp="1"/>
          </p:cNvGraphicFramePr>
          <p:nvPr>
            <p:ph idx="1"/>
          </p:nvPr>
        </p:nvGraphicFramePr>
        <p:xfrm>
          <a:off x="215900" y="1371600"/>
          <a:ext cx="6223000" cy="1981200"/>
        </p:xfrm>
        <a:graphic>
          <a:graphicData uri="http://schemas.openxmlformats.org/drawingml/2006/table">
            <a:tbl>
              <a:tblPr/>
              <a:tblGrid>
                <a:gridCol w="1841500"/>
                <a:gridCol w="2133600"/>
                <a:gridCol w="2247900"/>
              </a:tblGrid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Operand #1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Operand #2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75B5CB2-1464-4FC6-B2F7-37849F8CF00C}" type="slidenum">
              <a:rPr lang="en-US" smtClean="0"/>
              <a:pPr eaLnBrk="1" hangingPunct="1"/>
              <a:t>38</a:t>
            </a:fld>
            <a:endParaRPr lang="en-US" smtClean="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596900"/>
          </a:xfrm>
        </p:spPr>
        <p:txBody>
          <a:bodyPr/>
          <a:lstStyle/>
          <a:p>
            <a:pPr algn="l" eaLnBrk="1" hangingPunct="1"/>
            <a:r>
              <a:rPr lang="en-US" sz="2800" b="1" u="sng" smtClean="0">
                <a:solidFill>
                  <a:srgbClr val="0000FF"/>
                </a:solidFill>
              </a:rPr>
              <a:t>Mixed-type operations</a:t>
            </a:r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152400" y="600075"/>
            <a:ext cx="89916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b="1" u="sng" dirty="0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</a:rPr>
              <a:t>:  What is the result of each operation below?</a:t>
            </a:r>
          </a:p>
          <a:p>
            <a:pPr lvl="1"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18/4/3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lvl="1"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18/4/3.</a:t>
            </a:r>
          </a:p>
          <a:p>
            <a:pPr lvl="1"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18/4./3</a:t>
            </a:r>
          </a:p>
          <a:p>
            <a:pPr lvl="1"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18./4/3</a:t>
            </a:r>
            <a:endParaRPr lang="en-US" sz="2000" b="1" dirty="0"/>
          </a:p>
        </p:txBody>
      </p:sp>
      <p:sp>
        <p:nvSpPr>
          <p:cNvPr id="28677" name="Text Box 31"/>
          <p:cNvSpPr txBox="1">
            <a:spLocks noChangeArrowheads="1"/>
          </p:cNvSpPr>
          <p:nvPr/>
        </p:nvSpPr>
        <p:spPr bwMode="auto">
          <a:xfrm>
            <a:off x="215900" y="3227387"/>
            <a:ext cx="89281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b="1" u="sng" dirty="0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</a:rPr>
              <a:t>:  What value is assigned to each variable below?</a:t>
            </a:r>
          </a:p>
          <a:p>
            <a:pPr lvl="1" eaLnBrk="1" hangingPunct="1"/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</a:rPr>
              <a:t>int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 I1, I2;</a:t>
            </a:r>
          </a:p>
          <a:p>
            <a:pPr lvl="1"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double D1, D2;</a:t>
            </a:r>
          </a:p>
          <a:p>
            <a:pPr lvl="1"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I1 = 6.9;</a:t>
            </a:r>
          </a:p>
          <a:p>
            <a:pPr lvl="1"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D1 = 4;</a:t>
            </a:r>
          </a:p>
          <a:p>
            <a:pPr lvl="1"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I2 = 14/5.0;</a:t>
            </a:r>
          </a:p>
          <a:p>
            <a:pPr lvl="1"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D2 = 14/5;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0A46F7E-F219-4C45-A603-5214FAB705BA}" type="slidenum">
              <a:rPr lang="en-US" smtClean="0"/>
              <a:pPr eaLnBrk="1" hangingPunct="1"/>
              <a:t>39</a:t>
            </a:fld>
            <a:endParaRPr lang="en-US" smtClean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81100"/>
          </a:xfrm>
        </p:spPr>
        <p:txBody>
          <a:bodyPr/>
          <a:lstStyle/>
          <a:p>
            <a:pPr algn="l" eaLnBrk="1" hangingPunct="1"/>
            <a:r>
              <a:rPr lang="en-US" sz="2800" b="1" u="sng" smtClean="0">
                <a:solidFill>
                  <a:srgbClr val="0000FF"/>
                </a:solidFill>
              </a:rPr>
              <a:t>Operator Precedence</a:t>
            </a:r>
            <a:r>
              <a:rPr lang="en-US" sz="2400" b="1" u="sng" smtClean="0">
                <a:solidFill>
                  <a:srgbClr val="0000FF"/>
                </a:solidFill>
              </a:rPr>
              <a:t/>
            </a:r>
            <a:br>
              <a:rPr lang="en-US" sz="2400" b="1" u="sng" smtClean="0">
                <a:solidFill>
                  <a:srgbClr val="0000FF"/>
                </a:solidFill>
              </a:rPr>
            </a:br>
            <a:r>
              <a:rPr lang="en-US" sz="2400" smtClean="0">
                <a:solidFill>
                  <a:schemeClr val="tx1"/>
                </a:solidFill>
              </a:rPr>
              <a:t>Key Rule:  Evaluate multiplication and division before addition and subtraction.</a:t>
            </a:r>
            <a:r>
              <a:rPr lang="en-US" sz="2400" smtClean="0">
                <a:solidFill>
                  <a:srgbClr val="0000FF"/>
                </a:solidFill>
              </a:rPr>
              <a:t>  </a:t>
            </a: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228600" y="4940300"/>
            <a:ext cx="79311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 u="sng" dirty="0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400" dirty="0">
                <a:solidFill>
                  <a:srgbClr val="FF3300"/>
                </a:solidFill>
                <a:latin typeface="Times New Roman" pitchFamily="18" charset="0"/>
              </a:rPr>
              <a:t>:  Evaluate each expression below:</a:t>
            </a:r>
          </a:p>
          <a:p>
            <a:pPr eaLnBrk="1" hangingPunct="1"/>
            <a:r>
              <a:rPr lang="en-US" sz="2400" b="1" dirty="0">
                <a:solidFill>
                  <a:srgbClr val="0000FF"/>
                </a:solidFill>
                <a:latin typeface="Times New Roman" pitchFamily="18" charset="0"/>
              </a:rPr>
              <a:t>	a = 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12/2 + 4*3</a:t>
            </a:r>
            <a:r>
              <a:rPr lang="en-US" sz="2400" b="1" dirty="0">
                <a:solidFill>
                  <a:srgbClr val="0000FF"/>
                </a:solidFill>
                <a:latin typeface="Times New Roman" pitchFamily="18" charset="0"/>
              </a:rPr>
              <a:t>;</a:t>
            </a:r>
          </a:p>
          <a:p>
            <a:pPr eaLnBrk="1" hangingPunct="1"/>
            <a:r>
              <a:rPr lang="en-US" sz="2400" b="1" dirty="0">
                <a:solidFill>
                  <a:srgbClr val="0000FF"/>
                </a:solidFill>
                <a:latin typeface="Times New Roman" pitchFamily="18" charset="0"/>
              </a:rPr>
              <a:t>	b = 12/(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2 + 4</a:t>
            </a:r>
            <a:r>
              <a:rPr lang="en-US" sz="2400" b="1" dirty="0">
                <a:solidFill>
                  <a:srgbClr val="0000FF"/>
                </a:solidFill>
                <a:latin typeface="Times New Roman" pitchFamily="18" charset="0"/>
              </a:rPr>
              <a:t>)*3;</a:t>
            </a:r>
          </a:p>
          <a:p>
            <a:pPr eaLnBrk="1" hangingPunct="1"/>
            <a:r>
              <a:rPr lang="en-US" sz="2400" b="1" dirty="0">
                <a:solidFill>
                  <a:srgbClr val="0000FF"/>
                </a:solidFill>
                <a:latin typeface="Times New Roman" pitchFamily="18" charset="0"/>
              </a:rPr>
              <a:t>	c = 20%6%4;</a:t>
            </a:r>
          </a:p>
          <a:p>
            <a:pPr eaLnBrk="1" hangingPunct="1"/>
            <a:r>
              <a:rPr lang="en-US" sz="2400" b="1" dirty="0">
                <a:solidFill>
                  <a:srgbClr val="0000FF"/>
                </a:solidFill>
                <a:latin typeface="Times New Roman" pitchFamily="18" charset="0"/>
              </a:rPr>
              <a:t>	d = 4*-3;</a:t>
            </a:r>
          </a:p>
        </p:txBody>
      </p:sp>
      <p:graphicFrame>
        <p:nvGraphicFramePr>
          <p:cNvPr id="114748" name="Group 60"/>
          <p:cNvGraphicFramePr>
            <a:graphicFrameLocks noGrp="1"/>
          </p:cNvGraphicFramePr>
          <p:nvPr>
            <p:ph idx="1"/>
          </p:nvPr>
        </p:nvGraphicFramePr>
        <p:xfrm>
          <a:off x="254000" y="1231900"/>
          <a:ext cx="7691438" cy="3495875"/>
        </p:xfrm>
        <a:graphic>
          <a:graphicData uri="http://schemas.openxmlformats.org/drawingml/2006/table">
            <a:tbl>
              <a:tblPr/>
              <a:tblGrid>
                <a:gridCol w="2435225"/>
                <a:gridCol w="2435225"/>
                <a:gridCol w="2820988"/>
              </a:tblGrid>
              <a:tr h="514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Precedence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Operator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Order of operation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27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Highest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  )  parentheses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Innermost first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Unary plus (+) or unary minus (-)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Right to left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67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Multiplication (*)  or  Division (/)  or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Modulus (%)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Left to right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Lowest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Addition (+)  or  Subtraction (-)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Left to right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6E7513F-D9A0-4BE7-A053-06575EF4AD37}" type="slidenum">
              <a:rPr lang="en-US" altLang="en-US" sz="1400"/>
              <a:pPr/>
              <a:t>4</a:t>
            </a:fld>
            <a:endParaRPr lang="en-US" altLang="en-US" sz="14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  <a:noFill/>
        </p:spPr>
        <p:txBody>
          <a:bodyPr/>
          <a:lstStyle/>
          <a:p>
            <a:r>
              <a:rPr lang="en-US" altLang="en-US" sz="4300" smtClean="0"/>
              <a:t>Trace a Program Execution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858000" y="1816100"/>
            <a:ext cx="1524000" cy="268288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" tIns="9144" rIns="9144" bIns="9144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</a:rPr>
              <a:t>no value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019800" y="17526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radius</a:t>
            </a:r>
          </a:p>
        </p:txBody>
      </p:sp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6858000" y="1219200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memory</a:t>
            </a:r>
          </a:p>
        </p:txBody>
      </p:sp>
      <p:sp>
        <p:nvSpPr>
          <p:cNvPr id="8199" name="Rectangle 12"/>
          <p:cNvSpPr>
            <a:spLocks noChangeArrowheads="1"/>
          </p:cNvSpPr>
          <p:nvPr/>
        </p:nvSpPr>
        <p:spPr bwMode="auto">
          <a:xfrm>
            <a:off x="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itchFamily="66" charset="0"/>
              </a:rPr>
              <a:t>animation</a:t>
            </a:r>
          </a:p>
        </p:txBody>
      </p:sp>
      <p:sp>
        <p:nvSpPr>
          <p:cNvPr id="8200" name="Rectangle 21"/>
          <p:cNvSpPr>
            <a:spLocks noChangeArrowheads="1"/>
          </p:cNvSpPr>
          <p:nvPr/>
        </p:nvSpPr>
        <p:spPr bwMode="auto">
          <a:xfrm>
            <a:off x="231775" y="1239838"/>
            <a:ext cx="5562600" cy="5181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#include &lt;iostream&gt;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using namespace std;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int main()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double radius;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double area;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1: Read in radius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radius = 20;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2: Compute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area = radius * radius * 3.14159;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3: Display the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cout &lt;&lt; "The area is ";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cout &lt;&lt; area &lt;&lt; std::endl;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8201" name="Rectangle 6"/>
          <p:cNvSpPr>
            <a:spLocks noChangeArrowheads="1"/>
          </p:cNvSpPr>
          <p:nvPr/>
        </p:nvSpPr>
        <p:spPr bwMode="auto">
          <a:xfrm>
            <a:off x="423863" y="2776538"/>
            <a:ext cx="5105400" cy="306387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02" name="Rectangle 23"/>
          <p:cNvSpPr>
            <a:spLocks noChangeArrowheads="1"/>
          </p:cNvSpPr>
          <p:nvPr/>
        </p:nvSpPr>
        <p:spPr bwMode="auto">
          <a:xfrm>
            <a:off x="6837363" y="2200275"/>
            <a:ext cx="1563687" cy="26987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" tIns="9144" rIns="9144" bIns="9144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accent2"/>
                </a:solidFill>
              </a:rPr>
              <a:t>no value</a:t>
            </a:r>
          </a:p>
        </p:txBody>
      </p:sp>
      <p:sp>
        <p:nvSpPr>
          <p:cNvPr id="8203" name="Text Box 24"/>
          <p:cNvSpPr txBox="1">
            <a:spLocks noChangeArrowheads="1"/>
          </p:cNvSpPr>
          <p:nvPr/>
        </p:nvSpPr>
        <p:spPr bwMode="auto">
          <a:xfrm>
            <a:off x="6019800" y="21336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area</a:t>
            </a:r>
          </a:p>
        </p:txBody>
      </p:sp>
      <p:sp>
        <p:nvSpPr>
          <p:cNvPr id="187417" name="AutoShape 25"/>
          <p:cNvSpPr>
            <a:spLocks noChangeArrowheads="1"/>
          </p:cNvSpPr>
          <p:nvPr/>
        </p:nvSpPr>
        <p:spPr bwMode="auto">
          <a:xfrm>
            <a:off x="6569075" y="3082925"/>
            <a:ext cx="1881188" cy="615950"/>
          </a:xfrm>
          <a:prstGeom prst="wedgeRoundRectCallout">
            <a:avLst>
              <a:gd name="adj1" fmla="val -26880"/>
              <a:gd name="adj2" fmla="val -170102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/>
              <a:t>allocate memory for area</a:t>
            </a:r>
          </a:p>
        </p:txBody>
      </p:sp>
    </p:spTree>
    <p:extLst>
      <p:ext uri="{BB962C8B-B14F-4D97-AF65-F5344CB8AC3E}">
        <p14:creationId xmlns:p14="http://schemas.microsoft.com/office/powerpoint/2010/main" val="1005725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74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C665029-48DC-40BF-926D-E384943C933D}" type="slidenum">
              <a:rPr lang="en-US" smtClean="0"/>
              <a:pPr eaLnBrk="1" hangingPunct="1"/>
              <a:t>40</a:t>
            </a:fld>
            <a:endParaRPr lang="en-US" smtClean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561975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Increment and decrement operators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11174"/>
            <a:ext cx="9144000" cy="63468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solidFill>
                  <a:srgbClr val="0000FF"/>
                </a:solidFill>
              </a:rPr>
              <a:t>++</a:t>
            </a:r>
            <a:r>
              <a:rPr lang="en-US" sz="2400" dirty="0" smtClean="0"/>
              <a:t> is the </a:t>
            </a:r>
            <a:r>
              <a:rPr lang="en-US" sz="2400" b="1" i="1" dirty="0" smtClean="0">
                <a:solidFill>
                  <a:srgbClr val="FF0000"/>
                </a:solidFill>
              </a:rPr>
              <a:t>increment operator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solidFill>
                  <a:srgbClr val="0000FF"/>
                </a:solidFill>
              </a:rPr>
              <a:t>- </a:t>
            </a:r>
            <a:r>
              <a:rPr lang="en-US" sz="2400" b="1" dirty="0">
                <a:solidFill>
                  <a:srgbClr val="0000FF"/>
                </a:solidFill>
              </a:rPr>
              <a:t>-</a:t>
            </a:r>
            <a:r>
              <a:rPr lang="en-US" sz="2400" dirty="0" smtClean="0"/>
              <a:t> is the </a:t>
            </a:r>
            <a:r>
              <a:rPr lang="en-US" sz="2400" b="1" i="1" dirty="0" smtClean="0">
                <a:solidFill>
                  <a:srgbClr val="FF0000"/>
                </a:solidFill>
              </a:rPr>
              <a:t>decrement operator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solidFill>
                  <a:srgbClr val="0000FF"/>
                </a:solidFill>
              </a:rPr>
              <a:t>x++ 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or   </a:t>
            </a:r>
            <a:r>
              <a:rPr lang="en-US" sz="2400" b="1" dirty="0" smtClean="0">
                <a:solidFill>
                  <a:srgbClr val="0000FF"/>
                </a:solidFill>
              </a:rPr>
              <a:t>++x</a:t>
            </a:r>
            <a:r>
              <a:rPr lang="en-US" sz="2400" dirty="0" smtClean="0"/>
              <a:t>    means   x = x + 1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 smtClean="0">
                <a:solidFill>
                  <a:srgbClr val="0000FF"/>
                </a:solidFill>
              </a:rPr>
              <a:t>x-</a:t>
            </a:r>
            <a:r>
              <a:rPr lang="en-US" sz="10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>
                <a:solidFill>
                  <a:srgbClr val="0000FF"/>
                </a:solidFill>
              </a:rPr>
              <a:t>- </a:t>
            </a:r>
            <a:r>
              <a:rPr lang="en-US" sz="2400" b="1" dirty="0" smtClean="0">
                <a:solidFill>
                  <a:srgbClr val="0000FF"/>
                </a:solidFill>
              </a:rPr>
              <a:t>   </a:t>
            </a:r>
            <a:r>
              <a:rPr lang="en-US" sz="2400" dirty="0" smtClean="0"/>
              <a:t>or    </a:t>
            </a:r>
            <a:r>
              <a:rPr lang="en-US" sz="2400" b="1" dirty="0" smtClean="0">
                <a:solidFill>
                  <a:srgbClr val="0000FF"/>
                </a:solidFill>
              </a:rPr>
              <a:t>--x</a:t>
            </a:r>
            <a:r>
              <a:rPr lang="en-US" sz="2400" dirty="0" smtClean="0"/>
              <a:t>     means   x = x – 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FF0000"/>
                </a:solidFill>
              </a:rPr>
              <a:t>	</a:t>
            </a:r>
            <a:r>
              <a:rPr lang="en-US" sz="2400" b="1" u="sng" dirty="0" smtClean="0">
                <a:solidFill>
                  <a:srgbClr val="FF0000"/>
                </a:solidFill>
              </a:rPr>
              <a:t>Example</a:t>
            </a:r>
            <a:r>
              <a:rPr lang="en-US" sz="2400" b="1" dirty="0" smtClean="0">
                <a:solidFill>
                  <a:srgbClr val="FF0000"/>
                </a:solidFill>
              </a:rPr>
              <a:t>:  Determine the value of A printed below.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/>
              <a:t>	</a:t>
            </a:r>
            <a:r>
              <a:rPr lang="en-US" sz="2400" dirty="0" smtClean="0"/>
              <a:t>   </a:t>
            </a:r>
            <a:r>
              <a:rPr lang="en-US" sz="2400" b="1" dirty="0" smtClean="0">
                <a:solidFill>
                  <a:srgbClr val="0000FF"/>
                </a:solidFill>
              </a:rPr>
              <a:t>A = 4: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FF"/>
                </a:solidFill>
              </a:rPr>
              <a:t>	</a:t>
            </a:r>
            <a:r>
              <a:rPr lang="en-US" sz="2400" b="1" dirty="0" smtClean="0">
                <a:solidFill>
                  <a:srgbClr val="0000FF"/>
                </a:solidFill>
              </a:rPr>
              <a:t>   A++;       // post-increment operator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FF"/>
                </a:solidFill>
              </a:rPr>
              <a:t>	</a:t>
            </a:r>
            <a:r>
              <a:rPr lang="en-US" sz="2400" b="1" dirty="0" smtClean="0">
                <a:solidFill>
                  <a:srgbClr val="0000FF"/>
                </a:solidFill>
              </a:rPr>
              <a:t>   ++A:       // pre-increment operator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FF"/>
                </a:solidFill>
              </a:rPr>
              <a:t>	</a:t>
            </a:r>
            <a:r>
              <a:rPr lang="en-US" sz="2400" b="1" dirty="0" smtClean="0">
                <a:solidFill>
                  <a:srgbClr val="0000FF"/>
                </a:solidFill>
              </a:rPr>
              <a:t>   </a:t>
            </a:r>
            <a:r>
              <a:rPr lang="en-US" sz="2400" b="1" dirty="0" err="1" smtClean="0">
                <a:solidFill>
                  <a:srgbClr val="0000FF"/>
                </a:solidFill>
              </a:rPr>
              <a:t>cout</a:t>
            </a:r>
            <a:r>
              <a:rPr lang="en-US" sz="2400" b="1" dirty="0" smtClean="0">
                <a:solidFill>
                  <a:srgbClr val="0000FF"/>
                </a:solidFill>
              </a:rPr>
              <a:t> &lt;&lt; “A = “ &lt;&lt; A &lt;&lt; </a:t>
            </a:r>
            <a:r>
              <a:rPr lang="en-US" sz="2400" b="1" dirty="0" err="1" smtClean="0">
                <a:solidFill>
                  <a:srgbClr val="0000FF"/>
                </a:solidFill>
              </a:rPr>
              <a:t>endl</a:t>
            </a:r>
            <a:r>
              <a:rPr lang="en-US" sz="2400" b="1" dirty="0" smtClean="0">
                <a:solidFill>
                  <a:srgbClr val="0000FF"/>
                </a:solidFill>
              </a:rPr>
              <a:t>;        A = ____________</a:t>
            </a:r>
          </a:p>
          <a:p>
            <a:pPr eaLnBrk="1" hangingPunct="1">
              <a:lnSpc>
                <a:spcPct val="90000"/>
              </a:lnSpc>
            </a:pPr>
            <a:endParaRPr lang="en-US" sz="105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When these operators are used with assignment it makes a difference which one is used.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When placed in front, incrementing or decrementing occurs </a:t>
            </a:r>
            <a:r>
              <a:rPr lang="en-US" sz="2000" dirty="0" smtClean="0">
                <a:solidFill>
                  <a:srgbClr val="0000FF"/>
                </a:solidFill>
              </a:rPr>
              <a:t>BEFORE</a:t>
            </a:r>
            <a:r>
              <a:rPr lang="en-US" sz="2000" dirty="0" smtClean="0"/>
              <a:t> value assigned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When placed in back, occurs </a:t>
            </a:r>
            <a:r>
              <a:rPr lang="en-US" sz="2000" dirty="0" smtClean="0">
                <a:solidFill>
                  <a:srgbClr val="0000FF"/>
                </a:solidFill>
              </a:rPr>
              <a:t>AFTER</a:t>
            </a:r>
            <a:r>
              <a:rPr lang="en-US" sz="2000" dirty="0" smtClean="0"/>
              <a:t> value assigned.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Ex:  </a:t>
            </a:r>
            <a:r>
              <a:rPr lang="en-US" sz="2400" b="1" dirty="0">
                <a:solidFill>
                  <a:srgbClr val="0000FF"/>
                </a:solidFill>
                <a:ea typeface="+mn-ea"/>
                <a:cs typeface="+mn-cs"/>
              </a:rPr>
              <a:t>A = B++;      </a:t>
            </a:r>
            <a:r>
              <a:rPr lang="en-US" sz="2000" dirty="0" smtClean="0"/>
              <a:t>// Assign B to A and then increments B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Ex:  </a:t>
            </a:r>
            <a:r>
              <a:rPr lang="en-US" sz="2400" b="1" dirty="0">
                <a:solidFill>
                  <a:srgbClr val="0000FF"/>
                </a:solidFill>
                <a:ea typeface="+mn-ea"/>
                <a:cs typeface="+mn-cs"/>
              </a:rPr>
              <a:t>A = ++B;      </a:t>
            </a:r>
            <a:r>
              <a:rPr lang="en-US" sz="2000" dirty="0" smtClean="0"/>
              <a:t>// Increment B and then assign new value of B to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C665029-48DC-40BF-926D-E384943C933D}" type="slidenum">
              <a:rPr lang="en-US" smtClean="0"/>
              <a:pPr eaLnBrk="1" hangingPunct="1"/>
              <a:t>41</a:t>
            </a:fld>
            <a:endParaRPr lang="en-US" smtClean="0"/>
          </a:p>
        </p:txBody>
      </p:sp>
      <p:sp>
        <p:nvSpPr>
          <p:cNvPr id="30725" name="Text Box 28"/>
          <p:cNvSpPr txBox="1">
            <a:spLocks noChangeArrowheads="1"/>
          </p:cNvSpPr>
          <p:nvPr/>
        </p:nvSpPr>
        <p:spPr bwMode="auto">
          <a:xfrm>
            <a:off x="0" y="-92075"/>
            <a:ext cx="7931150" cy="655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b="1" u="sng" dirty="0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800" dirty="0">
                <a:solidFill>
                  <a:srgbClr val="FF3300"/>
                </a:solidFill>
                <a:latin typeface="Times New Roman" pitchFamily="18" charset="0"/>
              </a:rPr>
              <a:t>:  Evaluate each expression below:</a:t>
            </a:r>
          </a:p>
          <a:p>
            <a:pPr eaLnBrk="1" hangingPunct="1"/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</a:rPr>
              <a:t>int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 a = 3, b = 4, c = 5, d = 6;</a:t>
            </a:r>
          </a:p>
          <a:p>
            <a:pPr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</a:rPr>
              <a:t>int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 e, f, g, h;</a:t>
            </a:r>
          </a:p>
          <a:p>
            <a:pPr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	a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++;</a:t>
            </a:r>
          </a:p>
          <a:p>
            <a:pPr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			  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	b-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-;</a:t>
            </a:r>
          </a:p>
          <a:p>
            <a:pPr eaLnBrk="1" hangingPunct="1"/>
            <a:endParaRPr 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	e =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itchFamily="18" charset="0"/>
              </a:rPr>
              <a:t>++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;</a:t>
            </a:r>
          </a:p>
          <a:p>
            <a:pPr eaLnBrk="1" hangingPunct="1"/>
            <a:endParaRPr 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	f = ++c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;</a:t>
            </a:r>
          </a:p>
          <a:p>
            <a:pPr eaLnBrk="1" hangingPunct="1"/>
            <a:endParaRPr 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 	g = d-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-;</a:t>
            </a:r>
          </a:p>
          <a:p>
            <a:pPr eaLnBrk="1" hangingPunct="1"/>
            <a:endParaRPr lang="en-US" sz="28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</a:rPr>
              <a:t>	h = --d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;</a:t>
            </a:r>
          </a:p>
          <a:p>
            <a:pPr eaLnBrk="1" hangingPunct="1"/>
            <a:endParaRPr lang="en-US" sz="28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1295400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// Result:     a = _________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199" y="2186464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// Result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smtClean="0">
                <a:solidFill>
                  <a:srgbClr val="FF0000"/>
                </a:solidFill>
              </a:rPr>
              <a:t>    b = _________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3200" y="3001079"/>
            <a:ext cx="3025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// Result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smtClean="0">
                <a:solidFill>
                  <a:srgbClr val="FF0000"/>
                </a:solidFill>
              </a:rPr>
              <a:t>    e = _________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// Result:     c = _________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6023" y="3799810"/>
            <a:ext cx="3025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// Result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smtClean="0">
                <a:solidFill>
                  <a:srgbClr val="FF0000"/>
                </a:solidFill>
              </a:rPr>
              <a:t>    f = _________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// Result:     c = _________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6023" y="4782254"/>
            <a:ext cx="3025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// Result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smtClean="0">
                <a:solidFill>
                  <a:srgbClr val="FF0000"/>
                </a:solidFill>
              </a:rPr>
              <a:t>    g = _________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// Result:     d = _________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56023" y="5649029"/>
            <a:ext cx="3025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// Result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 smtClean="0">
                <a:solidFill>
                  <a:srgbClr val="FF0000"/>
                </a:solidFill>
              </a:rPr>
              <a:t>    h = _________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// Result:     d = _________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44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5340B37-3E87-4C2F-BA0F-D6819A252996}" type="slidenum">
              <a:rPr lang="en-US" smtClean="0"/>
              <a:pPr eaLnBrk="1" hangingPunct="1"/>
              <a:t>42</a:t>
            </a:fld>
            <a:endParaRPr lang="en-US" smtClean="0"/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0" y="0"/>
            <a:ext cx="893445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b="1" u="sng">
                <a:solidFill>
                  <a:srgbClr val="0000FF"/>
                </a:solidFill>
                <a:latin typeface="Times New Roman" pitchFamily="18" charset="0"/>
              </a:rPr>
              <a:t>Compound Assignment Operators (Shortcut Operators)</a:t>
            </a:r>
          </a:p>
          <a:p>
            <a:pPr eaLnBrk="1" hangingPunct="1"/>
            <a:r>
              <a:rPr lang="en-US" sz="2400">
                <a:latin typeface="Times New Roman" pitchFamily="18" charset="0"/>
              </a:rPr>
              <a:t>Several shortcut operators are available in C++.</a:t>
            </a:r>
          </a:p>
          <a:p>
            <a:pPr eaLnBrk="1" hangingPunct="1"/>
            <a:r>
              <a:rPr lang="en-US" sz="2400">
                <a:latin typeface="Times New Roman" pitchFamily="18" charset="0"/>
              </a:rPr>
              <a:t>The examples below explain how the operators function.</a:t>
            </a:r>
          </a:p>
        </p:txBody>
      </p:sp>
      <p:graphicFrame>
        <p:nvGraphicFramePr>
          <p:cNvPr id="115762" name="Group 50"/>
          <p:cNvGraphicFramePr>
            <a:graphicFrameLocks noGrp="1"/>
          </p:cNvGraphicFramePr>
          <p:nvPr>
            <p:ph/>
          </p:nvPr>
        </p:nvGraphicFramePr>
        <p:xfrm>
          <a:off x="279400" y="1285875"/>
          <a:ext cx="5211763" cy="2413321"/>
        </p:xfrm>
        <a:graphic>
          <a:graphicData uri="http://schemas.openxmlformats.org/drawingml/2006/table">
            <a:tbl>
              <a:tblPr/>
              <a:tblGrid>
                <a:gridCol w="2605088"/>
                <a:gridCol w="2606675"/>
              </a:tblGrid>
              <a:tr h="403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Shortcut Operator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Meaning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+= B;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= A + B;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-= B;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= A - B;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*= B;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= A * B;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/= B;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= A / B;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%= B;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= A % B;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795" name="Text Box 52"/>
          <p:cNvSpPr txBox="1">
            <a:spLocks noChangeArrowheads="1"/>
          </p:cNvSpPr>
          <p:nvPr/>
        </p:nvSpPr>
        <p:spPr bwMode="auto">
          <a:xfrm>
            <a:off x="317500" y="3867150"/>
            <a:ext cx="793115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 u="sng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:  Evaluate each expression below:</a:t>
            </a:r>
          </a:p>
          <a:p>
            <a:pPr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int a = 2, b = 3, c = 4, d = 5, e= 6;</a:t>
            </a:r>
          </a:p>
          <a:p>
            <a:pPr eaLnBrk="1" hangingPunct="1"/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	a +=3;</a:t>
            </a:r>
          </a:p>
          <a:p>
            <a:pPr eaLnBrk="1" hangingPunct="1"/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	b -=3;</a:t>
            </a:r>
          </a:p>
          <a:p>
            <a:pPr eaLnBrk="1" hangingPunct="1"/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	c *= 3;</a:t>
            </a:r>
          </a:p>
          <a:p>
            <a:pPr eaLnBrk="1" hangingPunct="1"/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	d /= 3;</a:t>
            </a:r>
          </a:p>
          <a:p>
            <a:pPr eaLnBrk="1" hangingPunct="1"/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 	e %= 3;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F08D8BF-0BE6-439B-BD2C-054B6B45DF16}" type="slidenum">
              <a:rPr lang="en-US" smtClean="0"/>
              <a:pPr eaLnBrk="1" hangingPunct="1"/>
              <a:t>43</a:t>
            </a:fld>
            <a:endParaRPr lang="en-US" dirty="0" smtClean="0"/>
          </a:p>
        </p:txBody>
      </p:sp>
      <p:sp>
        <p:nvSpPr>
          <p:cNvPr id="31748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3200" b="1" u="sng" dirty="0">
                <a:solidFill>
                  <a:srgbClr val="0000FF"/>
                </a:solidFill>
                <a:latin typeface="Times New Roman" pitchFamily="18" charset="0"/>
              </a:rPr>
              <a:t>Arithmetic Operators</a:t>
            </a:r>
          </a:p>
          <a:p>
            <a:pPr eaLnBrk="1" hangingPunct="1"/>
            <a:r>
              <a:rPr lang="en-US" sz="2400" dirty="0" smtClean="0">
                <a:latin typeface="Times New Roman" pitchFamily="18" charset="0"/>
              </a:rPr>
              <a:t>The table below provides </a:t>
            </a:r>
            <a:r>
              <a:rPr lang="en-US" sz="2400" dirty="0">
                <a:latin typeface="Times New Roman" pitchFamily="18" charset="0"/>
              </a:rPr>
              <a:t>a more complete list of arithmetic operators and operator precedence</a:t>
            </a:r>
            <a:r>
              <a:rPr lang="en-US" sz="2400" dirty="0" smtClean="0">
                <a:latin typeface="Times New Roman" pitchFamily="18" charset="0"/>
              </a:rPr>
              <a:t>.  Also see Appendix C in the text.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2114" y="1309688"/>
            <a:ext cx="8436380" cy="5548312"/>
            <a:chOff x="312114" y="1309688"/>
            <a:chExt cx="8436380" cy="5548312"/>
          </a:xfrm>
        </p:grpSpPr>
        <p:pic>
          <p:nvPicPr>
            <p:cNvPr id="31747" name="Picture 7" descr="scan0010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t="40529" r="22946" b="25278"/>
            <a:stretch>
              <a:fillRect/>
            </a:stretch>
          </p:blipFill>
          <p:spPr bwMode="auto">
            <a:xfrm>
              <a:off x="312114" y="1309688"/>
              <a:ext cx="8436380" cy="5548312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 bwMode="auto">
            <a:xfrm>
              <a:off x="312114" y="2590800"/>
              <a:ext cx="8436380" cy="76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312114" y="3034145"/>
              <a:ext cx="8436380" cy="76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312114" y="3989831"/>
              <a:ext cx="8436380" cy="76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312114" y="4221678"/>
              <a:ext cx="8436380" cy="76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312114" y="4898572"/>
              <a:ext cx="8436380" cy="76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312114" y="5337959"/>
              <a:ext cx="8436380" cy="76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5340B37-3E87-4C2F-BA0F-D6819A252996}" type="slidenum">
              <a:rPr lang="en-US" smtClean="0"/>
              <a:pPr eaLnBrk="1" hangingPunct="1"/>
              <a:t>44</a:t>
            </a:fld>
            <a:endParaRPr lang="en-US" smtClean="0"/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0" y="0"/>
            <a:ext cx="89344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200" b="1" u="sng" dirty="0" smtClean="0">
                <a:solidFill>
                  <a:srgbClr val="0000FF"/>
                </a:solidFill>
                <a:latin typeface="Times New Roman" pitchFamily="18" charset="0"/>
              </a:rPr>
              <a:t>Numeric Type Conversions (type casting)</a:t>
            </a:r>
            <a:endParaRPr lang="en-US" sz="2200" b="1" u="sng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200" dirty="0" smtClean="0">
                <a:latin typeface="Times New Roman" pitchFamily="18" charset="0"/>
              </a:rPr>
              <a:t>We have already seen that: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itchFamily="18" charset="0"/>
              </a:rPr>
              <a:t>If a real value is assigned to an integer variable, it is truncated.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Times New Roman" pitchFamily="18" charset="0"/>
              </a:rPr>
              <a:t>If an integer is assigned to a real variable, it is promoted.</a:t>
            </a:r>
          </a:p>
        </p:txBody>
      </p:sp>
      <p:sp>
        <p:nvSpPr>
          <p:cNvPr id="32795" name="Text Box 52"/>
          <p:cNvSpPr txBox="1">
            <a:spLocks noChangeArrowheads="1"/>
          </p:cNvSpPr>
          <p:nvPr/>
        </p:nvSpPr>
        <p:spPr bwMode="auto">
          <a:xfrm>
            <a:off x="0" y="1446550"/>
            <a:ext cx="793115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200" b="1" u="sng" dirty="0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200" dirty="0">
                <a:solidFill>
                  <a:srgbClr val="FF3300"/>
                </a:solidFill>
                <a:latin typeface="Times New Roman" pitchFamily="18" charset="0"/>
              </a:rPr>
              <a:t>:  </a:t>
            </a:r>
            <a:r>
              <a:rPr lang="en-US" sz="2200" dirty="0" smtClean="0">
                <a:solidFill>
                  <a:srgbClr val="FF3300"/>
                </a:solidFill>
                <a:latin typeface="Times New Roman" pitchFamily="18" charset="0"/>
              </a:rPr>
              <a:t>Promotion and truncation</a:t>
            </a:r>
            <a:endParaRPr lang="en-US" sz="2200" dirty="0">
              <a:solidFill>
                <a:srgbClr val="FF3300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200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sz="2200" b="1" dirty="0" err="1">
                <a:solidFill>
                  <a:srgbClr val="0000FF"/>
                </a:solidFill>
                <a:latin typeface="Times New Roman" pitchFamily="18" charset="0"/>
              </a:rPr>
              <a:t>int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A 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= 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12.9;     	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// 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A = 12</a:t>
            </a:r>
            <a:endParaRPr lang="en-US" sz="2200" b="1" i="1" dirty="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double X = 7;   	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// 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X = 7.0</a:t>
            </a:r>
            <a:endParaRPr lang="en-US" sz="2200" b="1" i="1" dirty="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double Y = A;	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// 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Y 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= 12.0</a:t>
            </a:r>
          </a:p>
          <a:p>
            <a:pPr eaLnBrk="1" hangingPunct="1"/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double Z = 1.25;	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// 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Z 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= 1.25</a:t>
            </a:r>
          </a:p>
          <a:p>
            <a:pPr eaLnBrk="1" hangingPunct="1"/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sz="2200" b="1" dirty="0" err="1" smtClean="0">
                <a:solidFill>
                  <a:srgbClr val="0000FF"/>
                </a:solidFill>
                <a:latin typeface="Times New Roman" pitchFamily="18" charset="0"/>
              </a:rPr>
              <a:t>int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 B = Z;		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// 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B 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= 1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570208"/>
            <a:ext cx="9144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200" dirty="0" smtClean="0">
                <a:latin typeface="Times New Roman" pitchFamily="18" charset="0"/>
              </a:rPr>
              <a:t>You can also use </a:t>
            </a:r>
            <a:r>
              <a:rPr lang="en-US" sz="2200" dirty="0">
                <a:latin typeface="Times New Roman" pitchFamily="18" charset="0"/>
              </a:rPr>
              <a:t>a </a:t>
            </a:r>
            <a:r>
              <a:rPr lang="en-US" sz="2200" b="1" i="1" u="sng" dirty="0">
                <a:solidFill>
                  <a:srgbClr val="FF0000"/>
                </a:solidFill>
                <a:latin typeface="Times New Roman" pitchFamily="18" charset="0"/>
              </a:rPr>
              <a:t>casting operator</a:t>
            </a:r>
            <a:r>
              <a:rPr lang="en-US" sz="2200" dirty="0" smtClean="0">
                <a:latin typeface="Times New Roman" pitchFamily="18" charset="0"/>
              </a:rPr>
              <a:t> to convert from one type to another.</a:t>
            </a:r>
            <a:endParaRPr lang="en-US" sz="2200" b="1" i="1" u="sng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200" dirty="0" smtClean="0">
                <a:latin typeface="Times New Roman" pitchFamily="18" charset="0"/>
              </a:rPr>
              <a:t>Form:		</a:t>
            </a:r>
            <a:r>
              <a:rPr lang="en-US" sz="2200" b="1" dirty="0" err="1">
                <a:solidFill>
                  <a:srgbClr val="0000FF"/>
                </a:solidFill>
                <a:latin typeface="Times New Roman" pitchFamily="18" charset="0"/>
              </a:rPr>
              <a:t>static_cast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&lt;type&gt; (value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)    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</a:rPr>
              <a:t>// recommended C++ style</a:t>
            </a:r>
          </a:p>
          <a:p>
            <a:pPr eaLnBrk="1" hangingPunct="1"/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                </a:t>
            </a:r>
            <a:r>
              <a:rPr lang="en-US" sz="2200" dirty="0">
                <a:latin typeface="Times New Roman" pitchFamily="18" charset="0"/>
              </a:rPr>
              <a:t>or 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    (type) value        		       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</a:rPr>
              <a:t>// older C-style</a:t>
            </a:r>
          </a:p>
          <a:p>
            <a:pPr eaLnBrk="1" hangingPunct="1"/>
            <a:endParaRPr lang="en-US" sz="1100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marL="228600" indent="-228600"/>
            <a:r>
              <a:rPr lang="en-US" sz="2200" b="1" u="sng" dirty="0" smtClean="0">
                <a:solidFill>
                  <a:srgbClr val="FF0000"/>
                </a:solidFill>
                <a:latin typeface="Times New Roman" pitchFamily="18" charset="0"/>
              </a:rPr>
              <a:t>Example:</a:t>
            </a:r>
            <a:r>
              <a:rPr lang="en-US" sz="2200" dirty="0" smtClean="0">
                <a:latin typeface="Times New Roman" pitchFamily="18" charset="0"/>
              </a:rPr>
              <a:t>	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</a:rPr>
              <a:t>Type casting</a:t>
            </a:r>
          </a:p>
          <a:p>
            <a:pPr marL="228600" indent="-228600"/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	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		double 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A = </a:t>
            </a:r>
            <a:r>
              <a:rPr lang="en-US" sz="2200" b="1" dirty="0" err="1">
                <a:solidFill>
                  <a:srgbClr val="0000FF"/>
                </a:solidFill>
                <a:latin typeface="Times New Roman" pitchFamily="18" charset="0"/>
              </a:rPr>
              <a:t>static_cast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&lt;</a:t>
            </a:r>
            <a:r>
              <a:rPr lang="en-US" sz="2200" b="1" dirty="0" err="1">
                <a:solidFill>
                  <a:srgbClr val="0000FF"/>
                </a:solidFill>
                <a:latin typeface="Times New Roman" pitchFamily="18" charset="0"/>
              </a:rPr>
              <a:t>int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&gt;(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6.8);    </a:t>
            </a:r>
            <a:r>
              <a:rPr lang="en-US" sz="2200" dirty="0" smtClean="0">
                <a:latin typeface="Times New Roman" pitchFamily="18" charset="0"/>
              </a:rPr>
              <a:t>	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// A = 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6.0</a:t>
            </a:r>
          </a:p>
          <a:p>
            <a:pPr marL="228600" indent="-228600"/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	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		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Times New Roman" pitchFamily="18" charset="0"/>
              </a:rPr>
              <a:t>int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 N 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= 1;</a:t>
            </a:r>
          </a:p>
          <a:p>
            <a:pPr marL="228600" indent="-228600" eaLnBrk="1" hangingPunct="1"/>
            <a:r>
              <a:rPr lang="en-US" sz="2200" dirty="0">
                <a:latin typeface="Times New Roman" pitchFamily="18" charset="0"/>
              </a:rPr>
              <a:t>	</a:t>
            </a:r>
            <a:r>
              <a:rPr lang="en-US" sz="2200" dirty="0" smtClean="0">
                <a:latin typeface="Times New Roman" pitchFamily="18" charset="0"/>
              </a:rPr>
              <a:t>		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double 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B = 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N/3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;</a:t>
            </a:r>
            <a:r>
              <a:rPr lang="en-US" sz="2200" dirty="0" smtClean="0">
                <a:latin typeface="Times New Roman" pitchFamily="18" charset="0"/>
              </a:rPr>
              <a:t>		   	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// B = 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0.0;</a:t>
            </a:r>
            <a:endParaRPr lang="en-US" sz="2200" b="1" i="1" dirty="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2200" dirty="0">
                <a:latin typeface="Times New Roman" pitchFamily="18" charset="0"/>
              </a:rPr>
              <a:t>	</a:t>
            </a:r>
            <a:r>
              <a:rPr lang="en-US" sz="2200" dirty="0" smtClean="0">
                <a:latin typeface="Times New Roman" pitchFamily="18" charset="0"/>
              </a:rPr>
              <a:t>	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double B = </a:t>
            </a:r>
            <a:r>
              <a:rPr lang="en-US" sz="2200" b="1" dirty="0" err="1" smtClean="0">
                <a:solidFill>
                  <a:srgbClr val="0000FF"/>
                </a:solidFill>
                <a:latin typeface="Times New Roman" pitchFamily="18" charset="0"/>
              </a:rPr>
              <a:t>static_cast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&lt;double&gt;(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</a:rPr>
              <a:t>N)/</a:t>
            </a:r>
            <a:r>
              <a:rPr lang="en-US" sz="2200" b="1" dirty="0">
                <a:solidFill>
                  <a:srgbClr val="0000FF"/>
                </a:solidFill>
                <a:latin typeface="Times New Roman" pitchFamily="18" charset="0"/>
              </a:rPr>
              <a:t>3;</a:t>
            </a:r>
            <a:r>
              <a:rPr lang="en-US" sz="2200" dirty="0" smtClean="0">
                <a:latin typeface="Times New Roman" pitchFamily="18" charset="0"/>
              </a:rPr>
              <a:t>	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// B = 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0.3333</a:t>
            </a:r>
          </a:p>
          <a:p>
            <a:pPr eaLnBrk="1" hangingPunct="1"/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</a:rPr>
              <a:t>	</a:t>
            </a:r>
            <a:r>
              <a:rPr lang="en-US" sz="2200" b="1" i="1" dirty="0" smtClean="0">
                <a:solidFill>
                  <a:srgbClr val="FF0000"/>
                </a:solidFill>
                <a:latin typeface="Times New Roman" pitchFamily="18" charset="0"/>
              </a:rPr>
              <a:t>			// Note that N is unchanged (N = 1)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8459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FDCEC6F-1807-489B-B784-ED53FB13D606}" type="slidenum">
              <a:rPr lang="en-US" smtClean="0"/>
              <a:pPr eaLnBrk="1" hangingPunct="1"/>
              <a:t>45</a:t>
            </a:fld>
            <a:endParaRPr lang="en-US" smtClean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546100"/>
          </a:xfrm>
        </p:spPr>
        <p:txBody>
          <a:bodyPr/>
          <a:lstStyle/>
          <a:p>
            <a:pPr algn="l" eaLnBrk="1" hangingPunct="1"/>
            <a:r>
              <a:rPr lang="en-US" sz="3200" b="1" u="sng" smtClean="0">
                <a:solidFill>
                  <a:srgbClr val="0000FF"/>
                </a:solidFill>
              </a:rPr>
              <a:t>Math Functions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60400"/>
            <a:ext cx="3822700" cy="5892800"/>
          </a:xfrm>
        </p:spPr>
        <p:txBody>
          <a:bodyPr/>
          <a:lstStyle/>
          <a:p>
            <a:pPr eaLnBrk="1" hangingPunct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Need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cmath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cstlib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headers</a:t>
            </a:r>
          </a:p>
          <a:p>
            <a:pPr eaLnBrk="1" hangingPunct="1">
              <a:buFontTx/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#include &lt;</a:t>
            </a:r>
            <a:r>
              <a:rPr lang="en-US" sz="22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cmath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or  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#include &lt;</a:t>
            </a:r>
            <a:r>
              <a:rPr lang="en-US" sz="22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cstlib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eaLnBrk="1" hangingPunct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Note what type and form parameters take</a:t>
            </a:r>
          </a:p>
          <a:p>
            <a:pPr lvl="1" eaLnBrk="1" hangingPunct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Trig functions use radians not degrees</a:t>
            </a:r>
          </a:p>
          <a:p>
            <a:pPr eaLnBrk="1" hangingPunct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 table to the right lists some math library functions</a:t>
            </a:r>
          </a:p>
          <a:p>
            <a:pPr eaLnBrk="1" hangingPunct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Note that</a:t>
            </a:r>
          </a:p>
          <a:p>
            <a:pPr eaLnBrk="1" hangingPunct="1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so this is implemented in C++ as</a:t>
            </a:r>
          </a:p>
          <a:p>
            <a:pPr eaLnBrk="1" hangingPunct="1">
              <a:buFontTx/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 = pow(x,1.0/3.0); </a:t>
            </a:r>
          </a:p>
        </p:txBody>
      </p:sp>
      <p:pic>
        <p:nvPicPr>
          <p:cNvPr id="33797" name="Picture 5" descr="scan001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6656" r="29668" b="26627"/>
          <a:stretch>
            <a:fillRect/>
          </a:stretch>
        </p:blipFill>
        <p:spPr bwMode="auto">
          <a:xfrm>
            <a:off x="3911600" y="0"/>
            <a:ext cx="523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1081088" y="4067175"/>
          <a:ext cx="20288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Equation" r:id="rId4" imgW="774364" imgH="330057" progId="Equation.3">
                  <p:embed/>
                </p:oleObj>
              </mc:Choice>
              <mc:Fallback>
                <p:oleObj name="Equation" r:id="rId4" imgW="774364" imgH="330057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4067175"/>
                        <a:ext cx="2028825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0442C57-59B8-4614-8824-9938125DBABF}" type="slidenum">
              <a:rPr lang="en-US" smtClean="0"/>
              <a:pPr eaLnBrk="1" hangingPunct="1"/>
              <a:t>46</a:t>
            </a:fld>
            <a:endParaRPr lang="en-US" smtClean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546100"/>
          </a:xfrm>
        </p:spPr>
        <p:txBody>
          <a:bodyPr/>
          <a:lstStyle/>
          <a:p>
            <a:pPr algn="l" eaLnBrk="1" hangingPunct="1"/>
            <a:r>
              <a:rPr lang="en-US" sz="3200" b="1" u="sng" smtClean="0">
                <a:solidFill>
                  <a:srgbClr val="0000FF"/>
                </a:solidFill>
              </a:rPr>
              <a:t>Math Functions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177800" y="590550"/>
            <a:ext cx="793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 u="sng">
                <a:solidFill>
                  <a:srgbClr val="FF3300"/>
                </a:solidFill>
                <a:latin typeface="Times New Roman" pitchFamily="18" charset="0"/>
              </a:rPr>
              <a:t>Example using functions from cmath</a:t>
            </a:r>
            <a:r>
              <a:rPr lang="en-US" sz="2400">
                <a:solidFill>
                  <a:srgbClr val="FF3300"/>
                </a:solidFill>
                <a:latin typeface="Times New Roman" pitchFamily="18" charset="0"/>
              </a:rPr>
              <a:t>: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	</a:t>
            </a:r>
          </a:p>
        </p:txBody>
      </p:sp>
      <p:sp>
        <p:nvSpPr>
          <p:cNvPr id="34821" name="Text Box 7"/>
          <p:cNvSpPr txBox="1">
            <a:spLocks noChangeArrowheads="1"/>
          </p:cNvSpPr>
          <p:nvPr/>
        </p:nvSpPr>
        <p:spPr bwMode="auto">
          <a:xfrm>
            <a:off x="317500" y="5094288"/>
            <a:ext cx="487045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u="sng">
                <a:solidFill>
                  <a:srgbClr val="FF3300"/>
                </a:solidFill>
              </a:rPr>
              <a:t>Sample Program Output:</a:t>
            </a:r>
          </a:p>
          <a:p>
            <a:pPr eaLnBrk="1" hangingPunct="1"/>
            <a:r>
              <a:rPr lang="en-US">
                <a:solidFill>
                  <a:srgbClr val="0000FF"/>
                </a:solidFill>
              </a:rPr>
              <a:t>This program will calculate the area of a circle</a:t>
            </a:r>
          </a:p>
          <a:p>
            <a:pPr eaLnBrk="1" hangingPunct="1"/>
            <a:r>
              <a:rPr lang="en-US">
                <a:solidFill>
                  <a:srgbClr val="0000FF"/>
                </a:solidFill>
              </a:rPr>
              <a:t>Enter the radius of the circle: 20</a:t>
            </a:r>
          </a:p>
          <a:p>
            <a:pPr eaLnBrk="1" hangingPunct="1"/>
            <a:r>
              <a:rPr lang="en-US">
                <a:solidFill>
                  <a:srgbClr val="0000FF"/>
                </a:solidFill>
              </a:rPr>
              <a:t>The area of the circle is 1256.64</a:t>
            </a:r>
          </a:p>
          <a:p>
            <a:pPr eaLnBrk="1" hangingPunct="1"/>
            <a:r>
              <a:rPr lang="en-US">
                <a:solidFill>
                  <a:srgbClr val="0000FF"/>
                </a:solidFill>
              </a:rPr>
              <a:t>Press any key to continue . . 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5100" y="1057275"/>
            <a:ext cx="8750300" cy="3876675"/>
            <a:chOff x="165100" y="1057275"/>
            <a:chExt cx="8750300" cy="3876675"/>
          </a:xfrm>
        </p:grpSpPr>
        <p:grpSp>
          <p:nvGrpSpPr>
            <p:cNvPr id="2" name="Group 1"/>
            <p:cNvGrpSpPr/>
            <p:nvPr/>
          </p:nvGrpSpPr>
          <p:grpSpPr>
            <a:xfrm>
              <a:off x="165100" y="1066800"/>
              <a:ext cx="8750300" cy="3794125"/>
              <a:chOff x="165100" y="1066800"/>
              <a:chExt cx="8750300" cy="3794125"/>
            </a:xfrm>
          </p:grpSpPr>
          <p:pic>
            <p:nvPicPr>
              <p:cNvPr id="34822" name="Picture 8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28" t="18056" r="29861" b="56389"/>
              <a:stretch/>
            </p:blipFill>
            <p:spPr bwMode="auto">
              <a:xfrm>
                <a:off x="165100" y="1066800"/>
                <a:ext cx="8737600" cy="329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7" name="Picture 8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28" t="45519" r="29861" b="50616"/>
              <a:stretch/>
            </p:blipFill>
            <p:spPr bwMode="auto">
              <a:xfrm>
                <a:off x="177800" y="4362450"/>
                <a:ext cx="8737600" cy="498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165100" y="1057275"/>
              <a:ext cx="8655050" cy="3876675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F5305F3-43CD-4E12-B949-F66467660A58}" type="slidenum">
              <a:rPr lang="en-US" smtClean="0"/>
              <a:pPr eaLnBrk="1" hangingPunct="1"/>
              <a:t>47</a:t>
            </a:fld>
            <a:endParaRPr lang="en-US" smtClean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596900"/>
          </a:xfrm>
        </p:spPr>
        <p:txBody>
          <a:bodyPr/>
          <a:lstStyle/>
          <a:p>
            <a:pPr algn="l" eaLnBrk="1" hangingPunct="1"/>
            <a:r>
              <a:rPr lang="en-US" sz="3200" b="1" u="sng" smtClean="0">
                <a:solidFill>
                  <a:srgbClr val="0000FF"/>
                </a:solidFill>
              </a:rPr>
              <a:t>Math Functions</a:t>
            </a: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0" y="603250"/>
            <a:ext cx="79311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 u="sng">
                <a:solidFill>
                  <a:srgbClr val="FF3300"/>
                </a:solidFill>
                <a:latin typeface="Times New Roman" pitchFamily="18" charset="0"/>
              </a:rPr>
              <a:t>Example</a:t>
            </a:r>
            <a:r>
              <a:rPr lang="en-US" sz="2400" b="1">
                <a:solidFill>
                  <a:srgbClr val="FF3300"/>
                </a:solidFill>
                <a:latin typeface="Times New Roman" pitchFamily="18" charset="0"/>
              </a:rPr>
              <a:t>:  Write C++ expressions corresponding to each of the mathematical expressions below.</a:t>
            </a:r>
            <a:r>
              <a:rPr lang="en-US" sz="2400">
                <a:solidFill>
                  <a:srgbClr val="0000FF"/>
                </a:solidFill>
                <a:latin typeface="Times New Roman" pitchFamily="18" charset="0"/>
              </a:rPr>
              <a:t>	</a:t>
            </a:r>
          </a:p>
        </p:txBody>
      </p:sp>
      <p:sp>
        <p:nvSpPr>
          <p:cNvPr id="35845" name="Rectangle 13"/>
          <p:cNvSpPr>
            <a:spLocks noChangeArrowheads="1"/>
          </p:cNvSpPr>
          <p:nvPr/>
        </p:nvSpPr>
        <p:spPr bwMode="auto">
          <a:xfrm>
            <a:off x="0" y="-590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35846" name="Rectangle 16"/>
          <p:cNvSpPr>
            <a:spLocks noChangeArrowheads="1"/>
          </p:cNvSpPr>
          <p:nvPr/>
        </p:nvSpPr>
        <p:spPr bwMode="auto">
          <a:xfrm>
            <a:off x="0" y="-590550"/>
            <a:ext cx="223996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847" name="Rectangle 19"/>
          <p:cNvSpPr>
            <a:spLocks noChangeArrowheads="1"/>
          </p:cNvSpPr>
          <p:nvPr/>
        </p:nvSpPr>
        <p:spPr bwMode="auto">
          <a:xfrm>
            <a:off x="0" y="-590550"/>
            <a:ext cx="223996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848" name="Rectangle 22"/>
          <p:cNvSpPr>
            <a:spLocks noChangeArrowheads="1"/>
          </p:cNvSpPr>
          <p:nvPr/>
        </p:nvSpPr>
        <p:spPr bwMode="auto">
          <a:xfrm>
            <a:off x="0" y="-590550"/>
            <a:ext cx="223996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849" name="Rectangle 27"/>
          <p:cNvSpPr>
            <a:spLocks noChangeArrowheads="1"/>
          </p:cNvSpPr>
          <p:nvPr/>
        </p:nvSpPr>
        <p:spPr bwMode="auto">
          <a:xfrm>
            <a:off x="0" y="-590550"/>
            <a:ext cx="223996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850" name="Rectangle 30"/>
          <p:cNvSpPr>
            <a:spLocks noChangeArrowheads="1"/>
          </p:cNvSpPr>
          <p:nvPr/>
        </p:nvSpPr>
        <p:spPr bwMode="auto">
          <a:xfrm>
            <a:off x="0" y="-590550"/>
            <a:ext cx="223996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851" name="Rectangle 33"/>
          <p:cNvSpPr>
            <a:spLocks noChangeArrowheads="1"/>
          </p:cNvSpPr>
          <p:nvPr/>
        </p:nvSpPr>
        <p:spPr bwMode="auto">
          <a:xfrm>
            <a:off x="0" y="-590550"/>
            <a:ext cx="223996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852" name="Rectangle 36"/>
          <p:cNvSpPr>
            <a:spLocks noChangeArrowheads="1"/>
          </p:cNvSpPr>
          <p:nvPr/>
        </p:nvSpPr>
        <p:spPr bwMode="auto">
          <a:xfrm>
            <a:off x="0" y="-590550"/>
            <a:ext cx="2239963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853" name="Rectangle 216"/>
          <p:cNvSpPr>
            <a:spLocks noChangeArrowheads="1"/>
          </p:cNvSpPr>
          <p:nvPr/>
        </p:nvSpPr>
        <p:spPr bwMode="auto">
          <a:xfrm>
            <a:off x="0" y="7446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en-US" sz="2400">
              <a:latin typeface="Times New Roman" pitchFamily="18" charset="0"/>
            </a:endParaRPr>
          </a:p>
        </p:txBody>
      </p:sp>
      <p:graphicFrame>
        <p:nvGraphicFramePr>
          <p:cNvPr id="35854" name="Object 217"/>
          <p:cNvGraphicFramePr>
            <a:graphicFrameLocks noGrp="1" noChangeAspect="1"/>
          </p:cNvGraphicFramePr>
          <p:nvPr>
            <p:ph idx="1"/>
          </p:nvPr>
        </p:nvGraphicFramePr>
        <p:xfrm>
          <a:off x="203200" y="1524000"/>
          <a:ext cx="41783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1" name="Equation" r:id="rId3" imgW="2324100" imgH="2260600" progId="Equation.3">
                  <p:embed/>
                </p:oleObj>
              </mc:Choice>
              <mc:Fallback>
                <p:oleObj name="Equation" r:id="rId3" imgW="2324100" imgH="2260600" progId="Equation.3">
                  <p:embed/>
                  <p:pic>
                    <p:nvPicPr>
                      <p:cNvPr id="0" name="Picture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1524000"/>
                        <a:ext cx="4178300" cy="40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F3F3524-7373-456D-89E7-FFB6DD5441C8}" type="slidenum">
              <a:rPr lang="en-US" altLang="en-US" sz="1400"/>
              <a:pPr/>
              <a:t>5</a:t>
            </a:fld>
            <a:endParaRPr lang="en-US" altLang="en-US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  <a:noFill/>
        </p:spPr>
        <p:txBody>
          <a:bodyPr/>
          <a:lstStyle/>
          <a:p>
            <a:r>
              <a:rPr lang="en-US" altLang="en-US" sz="4300" smtClean="0"/>
              <a:t>Trace a Program Execution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6858000" y="175260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6019800" y="17526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radius</a:t>
            </a: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6858000" y="220980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</a:rPr>
              <a:t>no value</a:t>
            </a:r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6019800" y="22098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area</a:t>
            </a:r>
          </a:p>
        </p:txBody>
      </p:sp>
      <p:sp>
        <p:nvSpPr>
          <p:cNvPr id="188429" name="AutoShape 13"/>
          <p:cNvSpPr>
            <a:spLocks noChangeArrowheads="1"/>
          </p:cNvSpPr>
          <p:nvPr/>
        </p:nvSpPr>
        <p:spPr bwMode="auto">
          <a:xfrm>
            <a:off x="6723063" y="931863"/>
            <a:ext cx="2265362" cy="384175"/>
          </a:xfrm>
          <a:prstGeom prst="wedgeRoundRectCallout">
            <a:avLst>
              <a:gd name="adj1" fmla="val -27718"/>
              <a:gd name="adj2" fmla="val 214875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assign 20 to radius</a:t>
            </a:r>
          </a:p>
        </p:txBody>
      </p:sp>
      <p:sp>
        <p:nvSpPr>
          <p:cNvPr id="9225" name="Rectangle 16"/>
          <p:cNvSpPr>
            <a:spLocks noChangeArrowheads="1"/>
          </p:cNvSpPr>
          <p:nvPr/>
        </p:nvSpPr>
        <p:spPr bwMode="auto">
          <a:xfrm>
            <a:off x="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itchFamily="66" charset="0"/>
              </a:rPr>
              <a:t>animation</a:t>
            </a:r>
          </a:p>
        </p:txBody>
      </p:sp>
      <p:sp>
        <p:nvSpPr>
          <p:cNvPr id="9226" name="Rectangle 17"/>
          <p:cNvSpPr>
            <a:spLocks noChangeArrowheads="1"/>
          </p:cNvSpPr>
          <p:nvPr/>
        </p:nvSpPr>
        <p:spPr bwMode="auto">
          <a:xfrm>
            <a:off x="309563" y="1123950"/>
            <a:ext cx="5562600" cy="5181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#include &lt;iostream&gt;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using namespace std;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int main()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double radius;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double area;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1: Read in radius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radius = 20;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2: Compute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area = radius * radius * 3.14159;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3: Display the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cout &lt;&lt; "The area is ";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cout &lt;&lt; area &lt;&lt; std::endl;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9227" name="Rectangle 6"/>
          <p:cNvSpPr>
            <a:spLocks noChangeArrowheads="1"/>
          </p:cNvSpPr>
          <p:nvPr/>
        </p:nvSpPr>
        <p:spPr bwMode="auto">
          <a:xfrm>
            <a:off x="461963" y="3621088"/>
            <a:ext cx="5105400" cy="2286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8" name="Line 14"/>
          <p:cNvSpPr>
            <a:spLocks noChangeShapeType="1"/>
          </p:cNvSpPr>
          <p:nvPr/>
        </p:nvSpPr>
        <p:spPr bwMode="auto">
          <a:xfrm flipV="1">
            <a:off x="3227388" y="1970088"/>
            <a:ext cx="2803525" cy="16891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943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84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AC1BFA1-9EAA-45BC-80E3-AACA4A140062}" type="slidenum">
              <a:rPr lang="en-US" altLang="en-US" sz="1400"/>
              <a:pPr/>
              <a:t>6</a:t>
            </a:fld>
            <a:endParaRPr lang="en-US" altLang="en-US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  <a:noFill/>
        </p:spPr>
        <p:txBody>
          <a:bodyPr/>
          <a:lstStyle/>
          <a:p>
            <a:r>
              <a:rPr lang="en-US" altLang="en-US" sz="4300" smtClean="0"/>
              <a:t>Trace a Program Execution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6858000" y="175260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40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6019800" y="17526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radius</a:t>
            </a:r>
          </a:p>
        </p:txBody>
      </p:sp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6858000" y="1219200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memory</a:t>
            </a: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6858000" y="220980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400">
                <a:solidFill>
                  <a:schemeClr val="bg2"/>
                </a:solidFill>
              </a:rPr>
              <a:t>1256.636</a:t>
            </a:r>
          </a:p>
        </p:txBody>
      </p:sp>
      <p:sp>
        <p:nvSpPr>
          <p:cNvPr id="10248" name="Text Box 9"/>
          <p:cNvSpPr txBox="1">
            <a:spLocks noChangeArrowheads="1"/>
          </p:cNvSpPr>
          <p:nvPr/>
        </p:nvSpPr>
        <p:spPr bwMode="auto">
          <a:xfrm>
            <a:off x="6019800" y="22098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area</a:t>
            </a:r>
          </a:p>
        </p:txBody>
      </p:sp>
      <p:sp>
        <p:nvSpPr>
          <p:cNvPr id="189453" name="AutoShape 13"/>
          <p:cNvSpPr>
            <a:spLocks noChangeArrowheads="1"/>
          </p:cNvSpPr>
          <p:nvPr/>
        </p:nvSpPr>
        <p:spPr bwMode="auto">
          <a:xfrm>
            <a:off x="6338888" y="3313113"/>
            <a:ext cx="2687637" cy="692150"/>
          </a:xfrm>
          <a:prstGeom prst="wedgeRoundRectCallout">
            <a:avLst>
              <a:gd name="adj1" fmla="val -25134"/>
              <a:gd name="adj2" fmla="val -163991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compute area and assign it to variable area</a:t>
            </a:r>
          </a:p>
        </p:txBody>
      </p:sp>
      <p:sp>
        <p:nvSpPr>
          <p:cNvPr id="10250" name="Rectangle 15"/>
          <p:cNvSpPr>
            <a:spLocks noChangeArrowheads="1"/>
          </p:cNvSpPr>
          <p:nvPr/>
        </p:nvSpPr>
        <p:spPr bwMode="auto">
          <a:xfrm>
            <a:off x="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itchFamily="66" charset="0"/>
              </a:rPr>
              <a:t>animation</a:t>
            </a:r>
          </a:p>
        </p:txBody>
      </p:sp>
      <p:sp>
        <p:nvSpPr>
          <p:cNvPr id="10251" name="Rectangle 16"/>
          <p:cNvSpPr>
            <a:spLocks noChangeArrowheads="1"/>
          </p:cNvSpPr>
          <p:nvPr/>
        </p:nvSpPr>
        <p:spPr bwMode="auto">
          <a:xfrm>
            <a:off x="309563" y="1163638"/>
            <a:ext cx="5562600" cy="5181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#include &lt;iostream&gt;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using namespace std;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int main()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double radius;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double area;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1: Read in radius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radius = 20;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2: Compute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area = radius * radius * 3.14159;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3: Display the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cout &lt;&lt; "The area is ";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cout &lt;&lt; area &lt;&lt; std::endl;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10252" name="Rectangle 10"/>
          <p:cNvSpPr>
            <a:spLocks noChangeArrowheads="1"/>
          </p:cNvSpPr>
          <p:nvPr/>
        </p:nvSpPr>
        <p:spPr bwMode="auto">
          <a:xfrm>
            <a:off x="423863" y="4543425"/>
            <a:ext cx="5105400" cy="309563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253" name="Line 12"/>
          <p:cNvSpPr>
            <a:spLocks noChangeShapeType="1"/>
          </p:cNvSpPr>
          <p:nvPr/>
        </p:nvSpPr>
        <p:spPr bwMode="auto">
          <a:xfrm flipV="1">
            <a:off x="4071938" y="2430463"/>
            <a:ext cx="2919412" cy="21510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68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894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4757FB6-88A7-41F4-B564-0D43ECA4EEC9}" type="slidenum">
              <a:rPr lang="en-US" altLang="en-US" sz="1400"/>
              <a:pPr/>
              <a:t>7</a:t>
            </a:fld>
            <a:endParaRPr lang="en-US" altLang="en-US" sz="14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  <a:noFill/>
        </p:spPr>
        <p:txBody>
          <a:bodyPr/>
          <a:lstStyle/>
          <a:p>
            <a:r>
              <a:rPr lang="en-US" altLang="en-US" sz="4300" smtClean="0"/>
              <a:t>Trace a Program Execution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0" y="175260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</a:rPr>
              <a:t>20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6019800" y="17526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radius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6858000" y="1219200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memory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6858000" y="220980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</a:rPr>
              <a:t>1256.636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6019800" y="22098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area</a:t>
            </a:r>
          </a:p>
        </p:txBody>
      </p:sp>
      <p:sp>
        <p:nvSpPr>
          <p:cNvPr id="190478" name="AutoShape 14"/>
          <p:cNvSpPr>
            <a:spLocks noChangeArrowheads="1"/>
          </p:cNvSpPr>
          <p:nvPr/>
        </p:nvSpPr>
        <p:spPr bwMode="auto">
          <a:xfrm>
            <a:off x="6146800" y="3390900"/>
            <a:ext cx="2687638" cy="692150"/>
          </a:xfrm>
          <a:prstGeom prst="wedgeRoundRectCallout">
            <a:avLst>
              <a:gd name="adj1" fmla="val -54134"/>
              <a:gd name="adj2" fmla="val 201606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print a message to the console</a:t>
            </a:r>
          </a:p>
        </p:txBody>
      </p:sp>
      <p:sp>
        <p:nvSpPr>
          <p:cNvPr id="11274" name="Rectangle 17"/>
          <p:cNvSpPr>
            <a:spLocks noChangeArrowheads="1"/>
          </p:cNvSpPr>
          <p:nvPr/>
        </p:nvSpPr>
        <p:spPr bwMode="auto">
          <a:xfrm>
            <a:off x="0" y="0"/>
            <a:ext cx="1524000" cy="381000"/>
          </a:xfrm>
          <a:prstGeom prst="rect">
            <a:avLst/>
          </a:prstGeom>
          <a:solidFill>
            <a:schemeClr val="tx1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>
                <a:solidFill>
                  <a:schemeClr val="bg2"/>
                </a:solidFill>
                <a:latin typeface="Forte" pitchFamily="66" charset="0"/>
              </a:rPr>
              <a:t>animation</a:t>
            </a:r>
          </a:p>
        </p:txBody>
      </p:sp>
      <p:sp>
        <p:nvSpPr>
          <p:cNvPr id="11275" name="Rectangle 18"/>
          <p:cNvSpPr>
            <a:spLocks noChangeArrowheads="1"/>
          </p:cNvSpPr>
          <p:nvPr/>
        </p:nvSpPr>
        <p:spPr bwMode="auto">
          <a:xfrm>
            <a:off x="155575" y="1085850"/>
            <a:ext cx="5562600" cy="5181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#include &lt;iostream&gt;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using namespace std;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int main()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double radius;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double area;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1: Read in radius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radius = 20;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2: Compute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area = radius * radius * 3.14159;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00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// Step 3: Display the area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cout &lt;&lt; "The area is ";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  cout &lt;&lt; area &lt;&lt; std::endl;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11276" name="Rectangle 10"/>
          <p:cNvSpPr>
            <a:spLocks noChangeArrowheads="1"/>
          </p:cNvSpPr>
          <p:nvPr/>
        </p:nvSpPr>
        <p:spPr bwMode="auto">
          <a:xfrm>
            <a:off x="347663" y="5387975"/>
            <a:ext cx="5106987" cy="5715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>
            <a:off x="3035300" y="5081588"/>
            <a:ext cx="2765425" cy="4206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278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5080000"/>
            <a:ext cx="2301875" cy="103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750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04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1F5CD82-138F-445D-A62A-DD7FF0D2ACBB}" type="slidenum">
              <a:rPr lang="en-US" smtClean="0"/>
              <a:pPr eaLnBrk="1" hangingPunct="1"/>
              <a:t>8</a:t>
            </a:fld>
            <a:endParaRPr lang="en-US" smtClean="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u="sng" dirty="0" smtClean="0">
                <a:solidFill>
                  <a:srgbClr val="0000FF"/>
                </a:solidFill>
              </a:rPr>
              <a:t>Program Output using </a:t>
            </a:r>
            <a:r>
              <a:rPr lang="en-US" sz="2800" b="1" i="1" u="sng" dirty="0" err="1" smtClean="0">
                <a:solidFill>
                  <a:srgbClr val="FF0000"/>
                </a:solidFill>
              </a:rPr>
              <a:t>cout</a:t>
            </a:r>
            <a:endParaRPr lang="en-US" sz="2800" b="1" i="1" u="sng" dirty="0" smtClean="0">
              <a:solidFill>
                <a:srgbClr val="FF0000"/>
              </a:solidFill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60400"/>
            <a:ext cx="9144000" cy="52705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referred to as an “object” in C++.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an output object that sends data to a standard output display device, such as the computer screen.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will always use </a:t>
            </a: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 send information to the computer screen.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Form: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6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sz="2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 [variable, expression, or text (in double quotes)]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&lt;&lt;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is referred to as the </a:t>
            </a:r>
            <a:r>
              <a:rPr lang="en-US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“insertion operator”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					</a:t>
            </a: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“Hello”;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341" name="Group 7"/>
          <p:cNvGrpSpPr>
            <a:grpSpLocks/>
          </p:cNvGrpSpPr>
          <p:nvPr/>
        </p:nvGrpSpPr>
        <p:grpSpPr bwMode="auto">
          <a:xfrm>
            <a:off x="2667000" y="5372100"/>
            <a:ext cx="1714500" cy="609600"/>
            <a:chOff x="838200" y="5524500"/>
            <a:chExt cx="1714500" cy="609600"/>
          </a:xfrm>
        </p:grpSpPr>
        <p:sp>
          <p:nvSpPr>
            <p:cNvPr id="6" name="Arc 5"/>
            <p:cNvSpPr/>
            <p:nvPr/>
          </p:nvSpPr>
          <p:spPr bwMode="auto">
            <a:xfrm rot="10800000">
              <a:off x="850900" y="5524500"/>
              <a:ext cx="1701800" cy="609600"/>
            </a:xfrm>
            <a:prstGeom prst="arc">
              <a:avLst/>
            </a:prstGeom>
            <a:noFill/>
            <a:ln w="38100" cap="flat" cmpd="sng" algn="ctr">
              <a:solidFill>
                <a:srgbClr val="FF3300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  <p:sp>
          <p:nvSpPr>
            <p:cNvPr id="7" name="Arc 6"/>
            <p:cNvSpPr/>
            <p:nvPr/>
          </p:nvSpPr>
          <p:spPr bwMode="auto">
            <a:xfrm rot="10800000" flipH="1">
              <a:off x="838200" y="5524500"/>
              <a:ext cx="1701800" cy="609600"/>
            </a:xfrm>
            <a:prstGeom prst="arc">
              <a:avLst/>
            </a:prstGeom>
            <a:noFill/>
            <a:ln w="38100" cap="flat" cmpd="sng" algn="ctr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</p:grpSp>
      <p:sp>
        <p:nvSpPr>
          <p:cNvPr id="14342" name="TextBox 8"/>
          <p:cNvSpPr txBox="1">
            <a:spLocks noChangeArrowheads="1"/>
          </p:cNvSpPr>
          <p:nvPr/>
        </p:nvSpPr>
        <p:spPr bwMode="auto">
          <a:xfrm>
            <a:off x="1485900" y="6121400"/>
            <a:ext cx="5656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Send the text “Hello” to the screen (cout)</a:t>
            </a:r>
          </a:p>
        </p:txBody>
      </p:sp>
    </p:spTree>
    <p:extLst>
      <p:ext uri="{BB962C8B-B14F-4D97-AF65-F5344CB8AC3E}">
        <p14:creationId xmlns:p14="http://schemas.microsoft.com/office/powerpoint/2010/main" val="33649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627D822-56EB-4E65-B858-1A122D35C80A}" type="slidenum">
              <a:rPr lang="en-US" smtClean="0"/>
              <a:pPr eaLnBrk="1" hangingPunct="1"/>
              <a:t>9</a:t>
            </a:fld>
            <a:endParaRPr lang="en-US" smtClean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/>
          <a:lstStyle/>
          <a:p>
            <a:pPr algn="l" eaLnBrk="1" hangingPunct="1"/>
            <a:r>
              <a:rPr lang="en-US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Examples:  Program Output using </a:t>
            </a:r>
            <a:r>
              <a:rPr lang="en-US" sz="2800" b="1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2870200"/>
          </a:xfrm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“Hello”;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x;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sin(2*x+3); 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// Note that the </a:t>
            </a:r>
            <a:r>
              <a:rPr lang="en-US" b="1" i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is displayed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x &lt;&lt; y;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“x = “ &lt;&lt; x;</a:t>
            </a:r>
          </a:p>
          <a:p>
            <a:pPr lvl="1"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&lt;&lt; “Angle =“ &lt;&lt; Angle &lt;&lt; “degrees”;</a:t>
            </a:r>
          </a:p>
          <a:p>
            <a:pPr>
              <a:lnSpc>
                <a:spcPct val="90000"/>
              </a:lnSpc>
              <a:spcBef>
                <a:spcPts val="700"/>
              </a:spcBef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spcBef>
                <a:spcPts val="700"/>
              </a:spcBef>
              <a:buFont typeface="Courier New" pitchFamily="49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70600" y="4267200"/>
            <a:ext cx="2844800" cy="14097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marL="0" lvl="1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cout &lt;&lt; x;</a:t>
            </a:r>
          </a:p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cout &lt;&lt; y;</a:t>
            </a:r>
          </a:p>
          <a:p>
            <a:pPr marL="742950" lvl="1" indent="-742950" eaLnBrk="0" hangingPunct="0"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8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cout &lt;&lt; z;</a:t>
            </a:r>
          </a:p>
        </p:txBody>
      </p:sp>
      <p:cxnSp>
        <p:nvCxnSpPr>
          <p:cNvPr id="15366" name="Straight Arrow Connector 11"/>
          <p:cNvCxnSpPr>
            <a:cxnSpLocks noChangeShapeType="1"/>
          </p:cNvCxnSpPr>
          <p:nvPr/>
        </p:nvCxnSpPr>
        <p:spPr bwMode="auto">
          <a:xfrm flipV="1">
            <a:off x="4584700" y="4851400"/>
            <a:ext cx="1371600" cy="12700"/>
          </a:xfrm>
          <a:prstGeom prst="straightConnector1">
            <a:avLst/>
          </a:prstGeom>
          <a:noFill/>
          <a:ln w="38100" algn="ctr">
            <a:solidFill>
              <a:srgbClr val="0000FF"/>
            </a:solidFill>
            <a:round/>
            <a:headEnd type="triangle" w="lg" len="lg"/>
            <a:tailEnd type="triangle" w="lg" len="lg"/>
          </a:ln>
        </p:spPr>
      </p:cxnSp>
      <p:sp>
        <p:nvSpPr>
          <p:cNvPr id="15367" name="Rectangle 3"/>
          <p:cNvSpPr txBox="1">
            <a:spLocks noChangeArrowheads="1"/>
          </p:cNvSpPr>
          <p:nvPr/>
        </p:nvSpPr>
        <p:spPr bwMode="auto">
          <a:xfrm>
            <a:off x="203200" y="4572000"/>
            <a:ext cx="4203700" cy="52070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cout &lt;&lt; x &lt;&lt; y &lt;&lt; z;</a:t>
            </a:r>
          </a:p>
        </p:txBody>
      </p:sp>
      <p:sp>
        <p:nvSpPr>
          <p:cNvPr id="15368" name="TextBox 13"/>
          <p:cNvSpPr txBox="1">
            <a:spLocks noChangeArrowheads="1"/>
          </p:cNvSpPr>
          <p:nvPr/>
        </p:nvSpPr>
        <p:spPr bwMode="auto">
          <a:xfrm>
            <a:off x="4610100" y="4279900"/>
            <a:ext cx="1236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/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3061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</TotalTime>
  <Pages>28</Pages>
  <Words>2862</Words>
  <Application>Microsoft Office PowerPoint</Application>
  <PresentationFormat>On-screen Show (4:3)</PresentationFormat>
  <Paragraphs>706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Book Antiqua</vt:lpstr>
      <vt:lpstr>Courier New</vt:lpstr>
      <vt:lpstr>DejaVu Sans</vt:lpstr>
      <vt:lpstr>Forte</vt:lpstr>
      <vt:lpstr>Monotype Sorts</vt:lpstr>
      <vt:lpstr>Symbol</vt:lpstr>
      <vt:lpstr>Times New Roman</vt:lpstr>
      <vt:lpstr>Default Design</vt:lpstr>
      <vt:lpstr>Equation</vt:lpstr>
      <vt:lpstr>PowerPoint Presentation</vt:lpstr>
      <vt:lpstr>PowerPoint Presentation</vt:lpstr>
      <vt:lpstr>Trace a Program Execution</vt:lpstr>
      <vt:lpstr>Trace a Program Execution</vt:lpstr>
      <vt:lpstr>Trace a Program Execution</vt:lpstr>
      <vt:lpstr>Trace a Program Execution</vt:lpstr>
      <vt:lpstr>Trace a Program Execution</vt:lpstr>
      <vt:lpstr>Program Output using cout</vt:lpstr>
      <vt:lpstr>Examples:  Program Output using cout</vt:lpstr>
      <vt:lpstr>PowerPoint Presentation</vt:lpstr>
      <vt:lpstr>Program Output using cout (continued)</vt:lpstr>
      <vt:lpstr>Escape Sequences</vt:lpstr>
      <vt:lpstr>Escape Sequences (continued)</vt:lpstr>
      <vt:lpstr>Escape Sequences</vt:lpstr>
      <vt:lpstr>Program Input using cin</vt:lpstr>
      <vt:lpstr>Examples:  Program Input using cin</vt:lpstr>
      <vt:lpstr>Example:  Reading Multiple Inputs in One Statement </vt:lpstr>
      <vt:lpstr>Adding comments to programs</vt:lpstr>
      <vt:lpstr>Adding comments to programs (continued)</vt:lpstr>
      <vt:lpstr>Identifiers</vt:lpstr>
      <vt:lpstr>Keywords – From Appendix A in the textbook</vt:lpstr>
      <vt:lpstr>Class Exercise – Circle the invalid identifiers below</vt:lpstr>
      <vt:lpstr>Declaring Variables</vt:lpstr>
      <vt:lpstr>Assignment Statements</vt:lpstr>
      <vt:lpstr>Class Exercise – Circle the invalid assignments below.  Rewrite them correctly.</vt:lpstr>
      <vt:lpstr>Declaring variables and assigning values</vt:lpstr>
      <vt:lpstr>Class Exercise (Declaring and assigning) – Write expressions for each part below.</vt:lpstr>
      <vt:lpstr>Named Constants</vt:lpstr>
      <vt:lpstr>C++ data types Variables are typically assigned a data type. Example:  int x;  //integer data type  double y; //real number (floating point) data type</vt:lpstr>
      <vt:lpstr>Integer data types Integers are numbers without decimal points. Exceeding the range may yield unexpected results as values cycle through the range (see discussion in text).</vt:lpstr>
      <vt:lpstr>Real data types Real numbers are numbers with decimal points. They may be in scientific notation or in fixed-point notation. Exceeding the range may yield “overflow” or “underflow” errors.</vt:lpstr>
      <vt:lpstr>Literals and scientific notation Literals are constant values used in a program. Example:    int J = 36;     // 36 in an integer literal  double velocity = 55.2;    // 55.2 is a floating point literal  Scientific notation can also be used for floating point literals. Example:  1.23 x 104   can be represented as 1.23E4 or 1.23e4 </vt:lpstr>
      <vt:lpstr>Character Data Type (char)</vt:lpstr>
      <vt:lpstr>PowerPoint Presentation</vt:lpstr>
      <vt:lpstr>Arithmetic Operations</vt:lpstr>
      <vt:lpstr>Common Operators for Arithmetic Operations</vt:lpstr>
      <vt:lpstr>Mixed-type operations -  Avoid unless necessary or intentional -  Form:  Result = (Operand #1) Operator (Operand #2)</vt:lpstr>
      <vt:lpstr>Mixed-type operations</vt:lpstr>
      <vt:lpstr>Operator Precedence Key Rule:  Evaluate multiplication and division before addition and subtraction.  </vt:lpstr>
      <vt:lpstr>Increment and decrement operators</vt:lpstr>
      <vt:lpstr>PowerPoint Presentation</vt:lpstr>
      <vt:lpstr>PowerPoint Presentation</vt:lpstr>
      <vt:lpstr>PowerPoint Presentation</vt:lpstr>
      <vt:lpstr>PowerPoint Presentation</vt:lpstr>
      <vt:lpstr>Math Functions</vt:lpstr>
      <vt:lpstr>Math Functions</vt:lpstr>
      <vt:lpstr>Math Functions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and Arithmetic</dc:title>
  <dc:subject>chapter3</dc:subject>
  <dc:creator>Ralph F. Tomlinson</dc:creator>
  <cp:lastModifiedBy>William Simmons</cp:lastModifiedBy>
  <cp:revision>150</cp:revision>
  <cp:lastPrinted>1601-01-01T00:00:00Z</cp:lastPrinted>
  <dcterms:created xsi:type="dcterms:W3CDTF">1995-09-20T05:50:46Z</dcterms:created>
  <dcterms:modified xsi:type="dcterms:W3CDTF">2015-08-31T13:17:50Z</dcterms:modified>
</cp:coreProperties>
</file>